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476" r:id="rId5"/>
    <p:sldId id="315" r:id="rId6"/>
    <p:sldId id="272" r:id="rId7"/>
    <p:sldId id="275" r:id="rId8"/>
    <p:sldId id="313" r:id="rId9"/>
    <p:sldId id="293" r:id="rId10"/>
    <p:sldId id="303" r:id="rId11"/>
    <p:sldId id="289" r:id="rId12"/>
    <p:sldId id="477" r:id="rId13"/>
    <p:sldId id="478" r:id="rId14"/>
    <p:sldId id="479" r:id="rId15"/>
    <p:sldId id="290" r:id="rId16"/>
    <p:sldId id="480" r:id="rId17"/>
    <p:sldId id="283" r:id="rId18"/>
    <p:sldId id="312" r:id="rId19"/>
    <p:sldId id="306" r:id="rId20"/>
    <p:sldId id="300" r:id="rId21"/>
    <p:sldId id="316" r:id="rId22"/>
    <p:sldId id="481" r:id="rId23"/>
    <p:sldId id="482" r:id="rId24"/>
    <p:sldId id="486" r:id="rId25"/>
    <p:sldId id="483" r:id="rId26"/>
    <p:sldId id="487" r:id="rId27"/>
    <p:sldId id="485" r:id="rId28"/>
    <p:sldId id="30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guide orient="horz" pos="187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3F4BCE-9D6C-4345-9140-094987F066C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07DAB3-FA96-4164-96F8-37402259E721}">
      <dgm:prSet custT="1"/>
      <dgm:spPr>
        <a:solidFill>
          <a:schemeClr val="tx1"/>
        </a:solidFill>
      </dgm:spPr>
      <dgm:t>
        <a:bodyPr bIns="182880" anchor="b" anchorCtr="0"/>
        <a:lstStyle/>
        <a:p>
          <a:r>
            <a:rPr lang="en-US" sz="2600">
              <a:latin typeface="+mj-lt"/>
            </a:rPr>
            <a:t>Smart personal assistants</a:t>
          </a:r>
        </a:p>
      </dgm:t>
    </dgm:pt>
    <dgm:pt modelId="{38AF7C84-CA46-4BB7-8C70-D0A3B9FA4A61}" type="parTrans" cxnId="{03DCD12F-7180-4C7B-B40F-11EA06C49C3A}">
      <dgm:prSet/>
      <dgm:spPr/>
      <dgm:t>
        <a:bodyPr/>
        <a:lstStyle/>
        <a:p>
          <a:endParaRPr lang="en-US" sz="2800">
            <a:latin typeface="+mj-lt"/>
          </a:endParaRPr>
        </a:p>
      </dgm:t>
    </dgm:pt>
    <dgm:pt modelId="{2CE3BBCB-5F78-45B4-AB23-F77F260B8D04}" type="sibTrans" cxnId="{03DCD12F-7180-4C7B-B40F-11EA06C49C3A}">
      <dgm:prSet/>
      <dgm:spPr/>
      <dgm:t>
        <a:bodyPr/>
        <a:lstStyle/>
        <a:p>
          <a:endParaRPr lang="en-US" sz="2800">
            <a:latin typeface="+mj-lt"/>
          </a:endParaRPr>
        </a:p>
      </dgm:t>
    </dgm:pt>
    <dgm:pt modelId="{99F5D22A-6D0C-4125-9A29-CE14F2B90EA8}">
      <dgm:prSet custT="1"/>
      <dgm:spPr>
        <a:solidFill>
          <a:schemeClr val="tx1"/>
        </a:solidFill>
      </dgm:spPr>
      <dgm:t>
        <a:bodyPr bIns="182880" anchor="b" anchorCtr="0"/>
        <a:lstStyle/>
        <a:p>
          <a:r>
            <a:rPr lang="en-US" sz="2600">
              <a:latin typeface="+mj-lt"/>
            </a:rPr>
            <a:t>Self-driving cars</a:t>
          </a:r>
        </a:p>
      </dgm:t>
    </dgm:pt>
    <dgm:pt modelId="{BD3376CB-F726-42FD-BB33-3BE4072F41EE}" type="parTrans" cxnId="{2E3AD5BE-E3BE-4687-B2B4-83675B801BD5}">
      <dgm:prSet/>
      <dgm:spPr/>
      <dgm:t>
        <a:bodyPr/>
        <a:lstStyle/>
        <a:p>
          <a:endParaRPr lang="en-US" sz="2800">
            <a:latin typeface="+mj-lt"/>
          </a:endParaRPr>
        </a:p>
      </dgm:t>
    </dgm:pt>
    <dgm:pt modelId="{1517276D-D695-4F3D-98A5-6D3065391D04}" type="sibTrans" cxnId="{2E3AD5BE-E3BE-4687-B2B4-83675B801BD5}">
      <dgm:prSet/>
      <dgm:spPr/>
      <dgm:t>
        <a:bodyPr/>
        <a:lstStyle/>
        <a:p>
          <a:endParaRPr lang="en-US" sz="2800">
            <a:latin typeface="+mj-lt"/>
          </a:endParaRPr>
        </a:p>
      </dgm:t>
    </dgm:pt>
    <dgm:pt modelId="{EB4C6163-2F9C-4313-B926-540628AF2EA4}">
      <dgm:prSet custT="1"/>
      <dgm:spPr>
        <a:solidFill>
          <a:schemeClr val="tx1"/>
        </a:solidFill>
      </dgm:spPr>
      <dgm:t>
        <a:bodyPr bIns="91440" anchor="b" anchorCtr="0"/>
        <a:lstStyle/>
        <a:p>
          <a:r>
            <a:rPr lang="en-US" sz="2600">
              <a:latin typeface="+mj-lt"/>
            </a:rPr>
            <a:t>Social media image recognition</a:t>
          </a:r>
        </a:p>
      </dgm:t>
    </dgm:pt>
    <dgm:pt modelId="{16461DA0-1FBB-4064-9166-19A03AEF10EC}" type="parTrans" cxnId="{A4B1AE70-B374-4709-91C0-94221F4CA206}">
      <dgm:prSet/>
      <dgm:spPr/>
      <dgm:t>
        <a:bodyPr/>
        <a:lstStyle/>
        <a:p>
          <a:endParaRPr lang="en-US" sz="2800">
            <a:latin typeface="+mj-lt"/>
          </a:endParaRPr>
        </a:p>
      </dgm:t>
    </dgm:pt>
    <dgm:pt modelId="{C90B6E4D-7763-4FF4-B2B3-BCC7B16C517E}" type="sibTrans" cxnId="{A4B1AE70-B374-4709-91C0-94221F4CA206}">
      <dgm:prSet/>
      <dgm:spPr/>
      <dgm:t>
        <a:bodyPr/>
        <a:lstStyle/>
        <a:p>
          <a:endParaRPr lang="en-US" sz="2800">
            <a:latin typeface="+mj-lt"/>
          </a:endParaRPr>
        </a:p>
      </dgm:t>
    </dgm:pt>
    <dgm:pt modelId="{DB18B19F-2B7D-41FB-B2D3-D2DD5832730E}">
      <dgm:prSet custT="1"/>
      <dgm:spPr>
        <a:solidFill>
          <a:schemeClr val="tx1"/>
        </a:solidFill>
      </dgm:spPr>
      <dgm:t>
        <a:bodyPr bIns="182880" anchor="b" anchorCtr="0"/>
        <a:lstStyle/>
        <a:p>
          <a:r>
            <a:rPr lang="en-US" sz="2600">
              <a:latin typeface="+mj-lt"/>
            </a:rPr>
            <a:t>Predictive stock trading</a:t>
          </a:r>
        </a:p>
      </dgm:t>
    </dgm:pt>
    <dgm:pt modelId="{592DEE0E-FBEE-4FFE-8DBA-42D34834AEE5}" type="parTrans" cxnId="{761A3DC5-DB71-4713-A0FE-75BA6312BEF5}">
      <dgm:prSet/>
      <dgm:spPr/>
      <dgm:t>
        <a:bodyPr/>
        <a:lstStyle/>
        <a:p>
          <a:endParaRPr lang="en-US" sz="2800">
            <a:latin typeface="+mj-lt"/>
          </a:endParaRPr>
        </a:p>
      </dgm:t>
    </dgm:pt>
    <dgm:pt modelId="{A2B971DB-09A4-4D68-899F-B8E4FF303B81}" type="sibTrans" cxnId="{761A3DC5-DB71-4713-A0FE-75BA6312BEF5}">
      <dgm:prSet/>
      <dgm:spPr/>
      <dgm:t>
        <a:bodyPr/>
        <a:lstStyle/>
        <a:p>
          <a:endParaRPr lang="en-US" sz="2800">
            <a:latin typeface="+mj-lt"/>
          </a:endParaRPr>
        </a:p>
      </dgm:t>
    </dgm:pt>
    <dgm:pt modelId="{801A3217-19F1-4483-8717-C41B79C7C042}">
      <dgm:prSet custT="1"/>
      <dgm:spPr>
        <a:solidFill>
          <a:schemeClr val="tx1"/>
        </a:solidFill>
      </dgm:spPr>
      <dgm:t>
        <a:bodyPr bIns="91440" anchor="b" anchorCtr="0"/>
        <a:lstStyle/>
        <a:p>
          <a:r>
            <a:rPr lang="en-US" sz="2600">
              <a:latin typeface="+mj-lt"/>
            </a:rPr>
            <a:t>Entertainment</a:t>
          </a:r>
        </a:p>
      </dgm:t>
    </dgm:pt>
    <dgm:pt modelId="{A6CE1CC9-E4A4-49D6-8253-423E5C0C92F7}" type="parTrans" cxnId="{08ACA4FF-4117-4FCD-A833-4B803CC60AC5}">
      <dgm:prSet/>
      <dgm:spPr/>
      <dgm:t>
        <a:bodyPr/>
        <a:lstStyle/>
        <a:p>
          <a:endParaRPr lang="en-US" sz="2800">
            <a:latin typeface="+mj-lt"/>
          </a:endParaRPr>
        </a:p>
      </dgm:t>
    </dgm:pt>
    <dgm:pt modelId="{18042EB5-B86F-4F31-82D4-6905FAF09B68}" type="sibTrans" cxnId="{08ACA4FF-4117-4FCD-A833-4B803CC60AC5}">
      <dgm:prSet/>
      <dgm:spPr/>
      <dgm:t>
        <a:bodyPr/>
        <a:lstStyle/>
        <a:p>
          <a:endParaRPr lang="en-US" sz="2800">
            <a:latin typeface="+mj-lt"/>
          </a:endParaRPr>
        </a:p>
      </dgm:t>
    </dgm:pt>
    <dgm:pt modelId="{CCDDF5B0-1996-46EC-8733-F75441DABF08}">
      <dgm:prSet custT="1"/>
      <dgm:spPr>
        <a:solidFill>
          <a:schemeClr val="tx1"/>
        </a:solidFill>
      </dgm:spPr>
      <dgm:t>
        <a:bodyPr bIns="182880" anchor="b" anchorCtr="0"/>
        <a:lstStyle/>
        <a:p>
          <a:r>
            <a:rPr lang="en-US" sz="2600">
              <a:latin typeface="+mj-lt"/>
            </a:rPr>
            <a:t>Chatbots</a:t>
          </a:r>
        </a:p>
      </dgm:t>
    </dgm:pt>
    <dgm:pt modelId="{58A56A9C-F2ED-4C5F-A824-6F32D304A3D5}" type="parTrans" cxnId="{7CF0E571-6717-42E1-A7CF-F2BED0D8784E}">
      <dgm:prSet/>
      <dgm:spPr/>
      <dgm:t>
        <a:bodyPr/>
        <a:lstStyle/>
        <a:p>
          <a:endParaRPr lang="en-US" sz="2800">
            <a:latin typeface="+mj-lt"/>
          </a:endParaRPr>
        </a:p>
      </dgm:t>
    </dgm:pt>
    <dgm:pt modelId="{99DE8159-11D3-4676-9B5D-B4932AB58C39}" type="sibTrans" cxnId="{7CF0E571-6717-42E1-A7CF-F2BED0D8784E}">
      <dgm:prSet/>
      <dgm:spPr/>
      <dgm:t>
        <a:bodyPr/>
        <a:lstStyle/>
        <a:p>
          <a:endParaRPr lang="en-US" sz="2800">
            <a:latin typeface="+mj-lt"/>
          </a:endParaRPr>
        </a:p>
      </dgm:t>
    </dgm:pt>
    <dgm:pt modelId="{313B17F5-3054-41AA-99A0-E1567A467D6A}" type="pres">
      <dgm:prSet presAssocID="{543F4BCE-9D6C-4345-9140-094987F066C3}" presName="diagram" presStyleCnt="0">
        <dgm:presLayoutVars>
          <dgm:dir/>
          <dgm:resizeHandles val="exact"/>
        </dgm:presLayoutVars>
      </dgm:prSet>
      <dgm:spPr/>
    </dgm:pt>
    <dgm:pt modelId="{5B43BF9F-FD84-4767-8755-8106992AB981}" type="pres">
      <dgm:prSet presAssocID="{B407DAB3-FA96-4164-96F8-37402259E721}" presName="node" presStyleLbl="node1" presStyleIdx="0" presStyleCnt="6">
        <dgm:presLayoutVars>
          <dgm:bulletEnabled val="1"/>
        </dgm:presLayoutVars>
      </dgm:prSet>
      <dgm:spPr/>
    </dgm:pt>
    <dgm:pt modelId="{5FE401B7-62A1-46E6-9077-651A250D33BB}" type="pres">
      <dgm:prSet presAssocID="{2CE3BBCB-5F78-45B4-AB23-F77F260B8D04}" presName="sibTrans" presStyleCnt="0"/>
      <dgm:spPr/>
    </dgm:pt>
    <dgm:pt modelId="{036DA844-1AEC-4094-951B-8A5459390157}" type="pres">
      <dgm:prSet presAssocID="{99F5D22A-6D0C-4125-9A29-CE14F2B90EA8}" presName="node" presStyleLbl="node1" presStyleIdx="1" presStyleCnt="6">
        <dgm:presLayoutVars>
          <dgm:bulletEnabled val="1"/>
        </dgm:presLayoutVars>
      </dgm:prSet>
      <dgm:spPr/>
    </dgm:pt>
    <dgm:pt modelId="{DEB84779-690C-4CBF-9BCB-730F9E91FBBD}" type="pres">
      <dgm:prSet presAssocID="{1517276D-D695-4F3D-98A5-6D3065391D04}" presName="sibTrans" presStyleCnt="0"/>
      <dgm:spPr/>
    </dgm:pt>
    <dgm:pt modelId="{E344E2FD-623C-4A23-9D5A-1F82BBB42F39}" type="pres">
      <dgm:prSet presAssocID="{EB4C6163-2F9C-4313-B926-540628AF2EA4}" presName="node" presStyleLbl="node1" presStyleIdx="2" presStyleCnt="6">
        <dgm:presLayoutVars>
          <dgm:bulletEnabled val="1"/>
        </dgm:presLayoutVars>
      </dgm:prSet>
      <dgm:spPr/>
    </dgm:pt>
    <dgm:pt modelId="{A5AE86DE-E3B2-4421-821B-0D5716454F46}" type="pres">
      <dgm:prSet presAssocID="{C90B6E4D-7763-4FF4-B2B3-BCC7B16C517E}" presName="sibTrans" presStyleCnt="0"/>
      <dgm:spPr/>
    </dgm:pt>
    <dgm:pt modelId="{A7D7378B-3235-4D73-ABA6-B287724CF58C}" type="pres">
      <dgm:prSet presAssocID="{DB18B19F-2B7D-41FB-B2D3-D2DD5832730E}" presName="node" presStyleLbl="node1" presStyleIdx="3" presStyleCnt="6">
        <dgm:presLayoutVars>
          <dgm:bulletEnabled val="1"/>
        </dgm:presLayoutVars>
      </dgm:prSet>
      <dgm:spPr/>
    </dgm:pt>
    <dgm:pt modelId="{8A2100F6-6916-4FAB-8988-B76D61FEC217}" type="pres">
      <dgm:prSet presAssocID="{A2B971DB-09A4-4D68-899F-B8E4FF303B81}" presName="sibTrans" presStyleCnt="0"/>
      <dgm:spPr/>
    </dgm:pt>
    <dgm:pt modelId="{1D9F044F-3BED-4677-82E0-3199087D24AA}" type="pres">
      <dgm:prSet presAssocID="{CCDDF5B0-1996-46EC-8733-F75441DABF08}" presName="node" presStyleLbl="node1" presStyleIdx="4" presStyleCnt="6">
        <dgm:presLayoutVars>
          <dgm:bulletEnabled val="1"/>
        </dgm:presLayoutVars>
      </dgm:prSet>
      <dgm:spPr/>
    </dgm:pt>
    <dgm:pt modelId="{3D5946B8-3F09-461C-9DD2-A2BB7CE3143B}" type="pres">
      <dgm:prSet presAssocID="{99DE8159-11D3-4676-9B5D-B4932AB58C39}" presName="sibTrans" presStyleCnt="0"/>
      <dgm:spPr/>
    </dgm:pt>
    <dgm:pt modelId="{2520B289-6CF5-4391-A8D1-A944245DC367}" type="pres">
      <dgm:prSet presAssocID="{801A3217-19F1-4483-8717-C41B79C7C042}" presName="node" presStyleLbl="node1" presStyleIdx="5" presStyleCnt="6">
        <dgm:presLayoutVars>
          <dgm:bulletEnabled val="1"/>
        </dgm:presLayoutVars>
      </dgm:prSet>
      <dgm:spPr/>
    </dgm:pt>
  </dgm:ptLst>
  <dgm:cxnLst>
    <dgm:cxn modelId="{CBB8BD10-121C-4408-A47A-889982D84B30}" type="presOf" srcId="{801A3217-19F1-4483-8717-C41B79C7C042}" destId="{2520B289-6CF5-4391-A8D1-A944245DC367}" srcOrd="0" destOrd="0" presId="urn:microsoft.com/office/officeart/2005/8/layout/default"/>
    <dgm:cxn modelId="{03DCD12F-7180-4C7B-B40F-11EA06C49C3A}" srcId="{543F4BCE-9D6C-4345-9140-094987F066C3}" destId="{B407DAB3-FA96-4164-96F8-37402259E721}" srcOrd="0" destOrd="0" parTransId="{38AF7C84-CA46-4BB7-8C70-D0A3B9FA4A61}" sibTransId="{2CE3BBCB-5F78-45B4-AB23-F77F260B8D04}"/>
    <dgm:cxn modelId="{9FD9AE6C-25C4-422C-971E-13313A97F938}" type="presOf" srcId="{CCDDF5B0-1996-46EC-8733-F75441DABF08}" destId="{1D9F044F-3BED-4677-82E0-3199087D24AA}" srcOrd="0" destOrd="0" presId="urn:microsoft.com/office/officeart/2005/8/layout/default"/>
    <dgm:cxn modelId="{A4B1AE70-B374-4709-91C0-94221F4CA206}" srcId="{543F4BCE-9D6C-4345-9140-094987F066C3}" destId="{EB4C6163-2F9C-4313-B926-540628AF2EA4}" srcOrd="2" destOrd="0" parTransId="{16461DA0-1FBB-4064-9166-19A03AEF10EC}" sibTransId="{C90B6E4D-7763-4FF4-B2B3-BCC7B16C517E}"/>
    <dgm:cxn modelId="{7CF0E571-6717-42E1-A7CF-F2BED0D8784E}" srcId="{543F4BCE-9D6C-4345-9140-094987F066C3}" destId="{CCDDF5B0-1996-46EC-8733-F75441DABF08}" srcOrd="4" destOrd="0" parTransId="{58A56A9C-F2ED-4C5F-A824-6F32D304A3D5}" sibTransId="{99DE8159-11D3-4676-9B5D-B4932AB58C39}"/>
    <dgm:cxn modelId="{4B0BCA7F-0832-44C8-B31E-17AA872137AA}" type="presOf" srcId="{99F5D22A-6D0C-4125-9A29-CE14F2B90EA8}" destId="{036DA844-1AEC-4094-951B-8A5459390157}" srcOrd="0" destOrd="0" presId="urn:microsoft.com/office/officeart/2005/8/layout/default"/>
    <dgm:cxn modelId="{9BCE7996-A7A7-424C-B04A-BE12443BA462}" type="presOf" srcId="{B407DAB3-FA96-4164-96F8-37402259E721}" destId="{5B43BF9F-FD84-4767-8755-8106992AB981}" srcOrd="0" destOrd="0" presId="urn:microsoft.com/office/officeart/2005/8/layout/default"/>
    <dgm:cxn modelId="{923C6DA3-36B1-4715-8626-A8086A40558A}" type="presOf" srcId="{EB4C6163-2F9C-4313-B926-540628AF2EA4}" destId="{E344E2FD-623C-4A23-9D5A-1F82BBB42F39}" srcOrd="0" destOrd="0" presId="urn:microsoft.com/office/officeart/2005/8/layout/default"/>
    <dgm:cxn modelId="{2E3AD5BE-E3BE-4687-B2B4-83675B801BD5}" srcId="{543F4BCE-9D6C-4345-9140-094987F066C3}" destId="{99F5D22A-6D0C-4125-9A29-CE14F2B90EA8}" srcOrd="1" destOrd="0" parTransId="{BD3376CB-F726-42FD-BB33-3BE4072F41EE}" sibTransId="{1517276D-D695-4F3D-98A5-6D3065391D04}"/>
    <dgm:cxn modelId="{761A3DC5-DB71-4713-A0FE-75BA6312BEF5}" srcId="{543F4BCE-9D6C-4345-9140-094987F066C3}" destId="{DB18B19F-2B7D-41FB-B2D3-D2DD5832730E}" srcOrd="3" destOrd="0" parTransId="{592DEE0E-FBEE-4FFE-8DBA-42D34834AEE5}" sibTransId="{A2B971DB-09A4-4D68-899F-B8E4FF303B81}"/>
    <dgm:cxn modelId="{30DF39F8-5723-42B9-BCCC-FF73B3BA52A9}" type="presOf" srcId="{DB18B19F-2B7D-41FB-B2D3-D2DD5832730E}" destId="{A7D7378B-3235-4D73-ABA6-B287724CF58C}" srcOrd="0" destOrd="0" presId="urn:microsoft.com/office/officeart/2005/8/layout/default"/>
    <dgm:cxn modelId="{DB54A2FE-10E1-4AD5-A7AF-3B2D6BCF5341}" type="presOf" srcId="{543F4BCE-9D6C-4345-9140-094987F066C3}" destId="{313B17F5-3054-41AA-99A0-E1567A467D6A}" srcOrd="0" destOrd="0" presId="urn:microsoft.com/office/officeart/2005/8/layout/default"/>
    <dgm:cxn modelId="{08ACA4FF-4117-4FCD-A833-4B803CC60AC5}" srcId="{543F4BCE-9D6C-4345-9140-094987F066C3}" destId="{801A3217-19F1-4483-8717-C41B79C7C042}" srcOrd="5" destOrd="0" parTransId="{A6CE1CC9-E4A4-49D6-8253-423E5C0C92F7}" sibTransId="{18042EB5-B86F-4F31-82D4-6905FAF09B68}"/>
    <dgm:cxn modelId="{B1FE910E-EA54-43CA-B312-23CC3F7827C0}" type="presParOf" srcId="{313B17F5-3054-41AA-99A0-E1567A467D6A}" destId="{5B43BF9F-FD84-4767-8755-8106992AB981}" srcOrd="0" destOrd="0" presId="urn:microsoft.com/office/officeart/2005/8/layout/default"/>
    <dgm:cxn modelId="{334530B2-7B02-45A1-B419-4506850C3725}" type="presParOf" srcId="{313B17F5-3054-41AA-99A0-E1567A467D6A}" destId="{5FE401B7-62A1-46E6-9077-651A250D33BB}" srcOrd="1" destOrd="0" presId="urn:microsoft.com/office/officeart/2005/8/layout/default"/>
    <dgm:cxn modelId="{7F89CF48-59A5-4521-81E6-9FB2027CF616}" type="presParOf" srcId="{313B17F5-3054-41AA-99A0-E1567A467D6A}" destId="{036DA844-1AEC-4094-951B-8A5459390157}" srcOrd="2" destOrd="0" presId="urn:microsoft.com/office/officeart/2005/8/layout/default"/>
    <dgm:cxn modelId="{94745CCA-2A40-4D03-B3C9-7333FB39758C}" type="presParOf" srcId="{313B17F5-3054-41AA-99A0-E1567A467D6A}" destId="{DEB84779-690C-4CBF-9BCB-730F9E91FBBD}" srcOrd="3" destOrd="0" presId="urn:microsoft.com/office/officeart/2005/8/layout/default"/>
    <dgm:cxn modelId="{52515B89-E3DB-4C4F-9405-F7D86D5C4222}" type="presParOf" srcId="{313B17F5-3054-41AA-99A0-E1567A467D6A}" destId="{E344E2FD-623C-4A23-9D5A-1F82BBB42F39}" srcOrd="4" destOrd="0" presId="urn:microsoft.com/office/officeart/2005/8/layout/default"/>
    <dgm:cxn modelId="{FA31740C-89A8-4795-8C6D-EEF083B8BBC6}" type="presParOf" srcId="{313B17F5-3054-41AA-99A0-E1567A467D6A}" destId="{A5AE86DE-E3B2-4421-821B-0D5716454F46}" srcOrd="5" destOrd="0" presId="urn:microsoft.com/office/officeart/2005/8/layout/default"/>
    <dgm:cxn modelId="{D9E21992-9397-45AE-95AB-4AD2CBF6C0AD}" type="presParOf" srcId="{313B17F5-3054-41AA-99A0-E1567A467D6A}" destId="{A7D7378B-3235-4D73-ABA6-B287724CF58C}" srcOrd="6" destOrd="0" presId="urn:microsoft.com/office/officeart/2005/8/layout/default"/>
    <dgm:cxn modelId="{420D40FA-1F47-454E-85D4-5B78EE471D66}" type="presParOf" srcId="{313B17F5-3054-41AA-99A0-E1567A467D6A}" destId="{8A2100F6-6916-4FAB-8988-B76D61FEC217}" srcOrd="7" destOrd="0" presId="urn:microsoft.com/office/officeart/2005/8/layout/default"/>
    <dgm:cxn modelId="{55F29345-CB27-4EF3-AA55-3EB979F3902F}" type="presParOf" srcId="{313B17F5-3054-41AA-99A0-E1567A467D6A}" destId="{1D9F044F-3BED-4677-82E0-3199087D24AA}" srcOrd="8" destOrd="0" presId="urn:microsoft.com/office/officeart/2005/8/layout/default"/>
    <dgm:cxn modelId="{0AA1128F-4083-4C98-BDA6-05B273104F00}" type="presParOf" srcId="{313B17F5-3054-41AA-99A0-E1567A467D6A}" destId="{3D5946B8-3F09-461C-9DD2-A2BB7CE3143B}" srcOrd="9" destOrd="0" presId="urn:microsoft.com/office/officeart/2005/8/layout/default"/>
    <dgm:cxn modelId="{52A15C1D-7E34-4A0F-AE11-C1494B8DA013}" type="presParOf" srcId="{313B17F5-3054-41AA-99A0-E1567A467D6A}" destId="{2520B289-6CF5-4391-A8D1-A944245DC3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2168F-3704-AC45-92D6-9E305B2FBA27}" type="doc">
      <dgm:prSet loTypeId="urn:microsoft.com/office/officeart/2005/8/layout/chevron1" loCatId="" qsTypeId="urn:microsoft.com/office/officeart/2005/8/quickstyle/simple1" qsCatId="simple" csTypeId="urn:microsoft.com/office/officeart/2005/8/colors/accent1_2" csCatId="accent1" phldr="1"/>
      <dgm:spPr/>
    </dgm:pt>
    <dgm:pt modelId="{7AA5531D-7AD6-D449-AE83-A38240E06A85}">
      <dgm:prSet phldrT="[Text]"/>
      <dgm:spPr/>
      <dgm:t>
        <a:bodyPr/>
        <a:lstStyle/>
        <a:p>
          <a:r>
            <a:rPr lang="en-US" dirty="0"/>
            <a:t>Feature Extraction</a:t>
          </a:r>
        </a:p>
      </dgm:t>
    </dgm:pt>
    <dgm:pt modelId="{071AB50A-ADF4-F04C-B7C9-7DBF48B1AC73}" type="parTrans" cxnId="{9722EEC7-9ECB-C04A-8F5B-1BE42417C125}">
      <dgm:prSet/>
      <dgm:spPr/>
      <dgm:t>
        <a:bodyPr/>
        <a:lstStyle/>
        <a:p>
          <a:endParaRPr lang="en-US"/>
        </a:p>
      </dgm:t>
    </dgm:pt>
    <dgm:pt modelId="{A248D437-F9F8-1D41-B6F0-EB0F52465700}" type="sibTrans" cxnId="{9722EEC7-9ECB-C04A-8F5B-1BE42417C125}">
      <dgm:prSet/>
      <dgm:spPr/>
      <dgm:t>
        <a:bodyPr/>
        <a:lstStyle/>
        <a:p>
          <a:endParaRPr lang="en-US"/>
        </a:p>
      </dgm:t>
    </dgm:pt>
    <dgm:pt modelId="{B05E3BCC-9E6A-FA41-B410-7B4059101BEF}">
      <dgm:prSet phldrT="[Text]"/>
      <dgm:spPr/>
      <dgm:t>
        <a:bodyPr/>
        <a:lstStyle/>
        <a:p>
          <a:r>
            <a:rPr lang="en-US" dirty="0"/>
            <a:t>Classification</a:t>
          </a:r>
        </a:p>
      </dgm:t>
    </dgm:pt>
    <dgm:pt modelId="{DEAA99B2-0DC4-574F-A24F-049C11CDC79C}" type="parTrans" cxnId="{2F78F6E9-24F4-354F-B48E-6A608AC0BA5D}">
      <dgm:prSet/>
      <dgm:spPr/>
      <dgm:t>
        <a:bodyPr/>
        <a:lstStyle/>
        <a:p>
          <a:endParaRPr lang="en-US"/>
        </a:p>
      </dgm:t>
    </dgm:pt>
    <dgm:pt modelId="{EDD6BAC0-FE7D-8B4C-B63B-A698E17470C2}" type="sibTrans" cxnId="{2F78F6E9-24F4-354F-B48E-6A608AC0BA5D}">
      <dgm:prSet/>
      <dgm:spPr/>
      <dgm:t>
        <a:bodyPr/>
        <a:lstStyle/>
        <a:p>
          <a:endParaRPr lang="en-US"/>
        </a:p>
      </dgm:t>
    </dgm:pt>
    <dgm:pt modelId="{DEAD4BD1-AC9C-BF48-89CA-135FD8710C26}">
      <dgm:prSet phldrT="[Text]"/>
      <dgm:spPr/>
      <dgm:t>
        <a:bodyPr/>
        <a:lstStyle/>
        <a:p>
          <a:r>
            <a:rPr lang="en-US" dirty="0"/>
            <a:t>Prediction</a:t>
          </a:r>
        </a:p>
      </dgm:t>
    </dgm:pt>
    <dgm:pt modelId="{A0140FDF-E873-6E45-BFD2-BD4FA93994EC}" type="parTrans" cxnId="{FFD86C9A-3FA2-DB4B-B396-EA96C30DB16E}">
      <dgm:prSet/>
      <dgm:spPr/>
      <dgm:t>
        <a:bodyPr/>
        <a:lstStyle/>
        <a:p>
          <a:endParaRPr lang="en-US"/>
        </a:p>
      </dgm:t>
    </dgm:pt>
    <dgm:pt modelId="{908EA50C-C4B6-5042-9CB5-0E693109DAF0}" type="sibTrans" cxnId="{FFD86C9A-3FA2-DB4B-B396-EA96C30DB16E}">
      <dgm:prSet/>
      <dgm:spPr/>
      <dgm:t>
        <a:bodyPr/>
        <a:lstStyle/>
        <a:p>
          <a:endParaRPr lang="en-US"/>
        </a:p>
      </dgm:t>
    </dgm:pt>
    <dgm:pt modelId="{C2C5E651-37D0-B34D-836F-56D3E95C3AFC}">
      <dgm:prSet phldrT="[Text]"/>
      <dgm:spPr/>
      <dgm:t>
        <a:bodyPr/>
        <a:lstStyle/>
        <a:p>
          <a:r>
            <a:rPr lang="en-US" dirty="0"/>
            <a:t>Model</a:t>
          </a:r>
        </a:p>
      </dgm:t>
    </dgm:pt>
    <dgm:pt modelId="{F459DF93-FFC2-FA42-8EA1-238EE4151A9F}" type="parTrans" cxnId="{1EE4483E-0862-0D41-9EB5-5E66653A5017}">
      <dgm:prSet/>
      <dgm:spPr/>
      <dgm:t>
        <a:bodyPr/>
        <a:lstStyle/>
        <a:p>
          <a:endParaRPr lang="en-US"/>
        </a:p>
      </dgm:t>
    </dgm:pt>
    <dgm:pt modelId="{4A3AADEA-3E08-724A-A0F0-8FB9849894DF}" type="sibTrans" cxnId="{1EE4483E-0862-0D41-9EB5-5E66653A5017}">
      <dgm:prSet/>
      <dgm:spPr/>
      <dgm:t>
        <a:bodyPr/>
        <a:lstStyle/>
        <a:p>
          <a:endParaRPr lang="en-US"/>
        </a:p>
      </dgm:t>
    </dgm:pt>
    <dgm:pt modelId="{EF3244E6-2F32-8240-A39F-D809570E655D}">
      <dgm:prSet phldrT="[Text]"/>
      <dgm:spPr/>
      <dgm:t>
        <a:bodyPr/>
        <a:lstStyle/>
        <a:p>
          <a:r>
            <a:rPr lang="en-US" dirty="0"/>
            <a:t>Reinforcement Learning</a:t>
          </a:r>
        </a:p>
      </dgm:t>
    </dgm:pt>
    <dgm:pt modelId="{4504CD6A-DB9E-E04C-95BA-21D9BBB2ABE3}" type="parTrans" cxnId="{35750627-F7A7-694A-A419-484D3DFA829B}">
      <dgm:prSet/>
      <dgm:spPr/>
      <dgm:t>
        <a:bodyPr/>
        <a:lstStyle/>
        <a:p>
          <a:endParaRPr lang="en-US"/>
        </a:p>
      </dgm:t>
    </dgm:pt>
    <dgm:pt modelId="{15CEBDC2-A129-D74A-A380-9182D86AA712}" type="sibTrans" cxnId="{35750627-F7A7-694A-A419-484D3DFA829B}">
      <dgm:prSet/>
      <dgm:spPr/>
      <dgm:t>
        <a:bodyPr/>
        <a:lstStyle/>
        <a:p>
          <a:endParaRPr lang="en-US"/>
        </a:p>
      </dgm:t>
    </dgm:pt>
    <dgm:pt modelId="{B14D524A-A31F-AA4A-AB6C-9E6E7129CA5D}">
      <dgm:prSet phldrT="[Text]"/>
      <dgm:spPr/>
      <dgm:t>
        <a:bodyPr/>
        <a:lstStyle/>
        <a:p>
          <a:r>
            <a:rPr lang="en-US" dirty="0"/>
            <a:t>Data Pre-Processing</a:t>
          </a:r>
        </a:p>
      </dgm:t>
    </dgm:pt>
    <dgm:pt modelId="{32F9C719-8A16-2241-9A89-47F955FB4421}" type="parTrans" cxnId="{8BF8475B-571B-764E-9ABA-C61F07731B2C}">
      <dgm:prSet/>
      <dgm:spPr/>
      <dgm:t>
        <a:bodyPr/>
        <a:lstStyle/>
        <a:p>
          <a:endParaRPr lang="en-US"/>
        </a:p>
      </dgm:t>
    </dgm:pt>
    <dgm:pt modelId="{C0E39EEC-83CC-2C47-8F05-C0E81F607848}" type="sibTrans" cxnId="{8BF8475B-571B-764E-9ABA-C61F07731B2C}">
      <dgm:prSet/>
      <dgm:spPr/>
      <dgm:t>
        <a:bodyPr/>
        <a:lstStyle/>
        <a:p>
          <a:endParaRPr lang="en-US"/>
        </a:p>
      </dgm:t>
    </dgm:pt>
    <dgm:pt modelId="{02970427-8EE0-844C-B1FF-0242C0A84215}" type="pres">
      <dgm:prSet presAssocID="{31B2168F-3704-AC45-92D6-9E305B2FBA27}" presName="Name0" presStyleCnt="0">
        <dgm:presLayoutVars>
          <dgm:dir/>
          <dgm:animLvl val="lvl"/>
          <dgm:resizeHandles val="exact"/>
        </dgm:presLayoutVars>
      </dgm:prSet>
      <dgm:spPr/>
    </dgm:pt>
    <dgm:pt modelId="{C2079CE8-921C-8D40-B33F-66EB511D2111}" type="pres">
      <dgm:prSet presAssocID="{B14D524A-A31F-AA4A-AB6C-9E6E7129CA5D}" presName="parTxOnly" presStyleLbl="node1" presStyleIdx="0" presStyleCnt="6">
        <dgm:presLayoutVars>
          <dgm:chMax val="0"/>
          <dgm:chPref val="0"/>
          <dgm:bulletEnabled val="1"/>
        </dgm:presLayoutVars>
      </dgm:prSet>
      <dgm:spPr/>
    </dgm:pt>
    <dgm:pt modelId="{352F2CE7-71C6-6D46-B081-1EA32B99E1DD}" type="pres">
      <dgm:prSet presAssocID="{C0E39EEC-83CC-2C47-8F05-C0E81F607848}" presName="parTxOnlySpace" presStyleCnt="0"/>
      <dgm:spPr/>
    </dgm:pt>
    <dgm:pt modelId="{C64C4269-F564-B541-A17C-185A5AAFF547}" type="pres">
      <dgm:prSet presAssocID="{7AA5531D-7AD6-D449-AE83-A38240E06A85}" presName="parTxOnly" presStyleLbl="node1" presStyleIdx="1" presStyleCnt="6">
        <dgm:presLayoutVars>
          <dgm:chMax val="0"/>
          <dgm:chPref val="0"/>
          <dgm:bulletEnabled val="1"/>
        </dgm:presLayoutVars>
      </dgm:prSet>
      <dgm:spPr/>
    </dgm:pt>
    <dgm:pt modelId="{172BA7D2-037E-FB41-A51E-AC992F872FBE}" type="pres">
      <dgm:prSet presAssocID="{A248D437-F9F8-1D41-B6F0-EB0F52465700}" presName="parTxOnlySpace" presStyleCnt="0"/>
      <dgm:spPr/>
    </dgm:pt>
    <dgm:pt modelId="{C6D6F3CE-32E7-5F4A-8464-868603B7A9FE}" type="pres">
      <dgm:prSet presAssocID="{B05E3BCC-9E6A-FA41-B410-7B4059101BEF}" presName="parTxOnly" presStyleLbl="node1" presStyleIdx="2" presStyleCnt="6">
        <dgm:presLayoutVars>
          <dgm:chMax val="0"/>
          <dgm:chPref val="0"/>
          <dgm:bulletEnabled val="1"/>
        </dgm:presLayoutVars>
      </dgm:prSet>
      <dgm:spPr/>
    </dgm:pt>
    <dgm:pt modelId="{4179CC5D-7C1F-6C44-ACD4-823CD1C4B20A}" type="pres">
      <dgm:prSet presAssocID="{EDD6BAC0-FE7D-8B4C-B63B-A698E17470C2}" presName="parTxOnlySpace" presStyleCnt="0"/>
      <dgm:spPr/>
    </dgm:pt>
    <dgm:pt modelId="{CE92AD73-8127-4F46-9829-0D1DD224E7A7}" type="pres">
      <dgm:prSet presAssocID="{DEAD4BD1-AC9C-BF48-89CA-135FD8710C26}" presName="parTxOnly" presStyleLbl="node1" presStyleIdx="3" presStyleCnt="6">
        <dgm:presLayoutVars>
          <dgm:chMax val="0"/>
          <dgm:chPref val="0"/>
          <dgm:bulletEnabled val="1"/>
        </dgm:presLayoutVars>
      </dgm:prSet>
      <dgm:spPr/>
    </dgm:pt>
    <dgm:pt modelId="{3F0E5155-D079-2F46-928E-0C424A63C40B}" type="pres">
      <dgm:prSet presAssocID="{908EA50C-C4B6-5042-9CB5-0E693109DAF0}" presName="parTxOnlySpace" presStyleCnt="0"/>
      <dgm:spPr/>
    </dgm:pt>
    <dgm:pt modelId="{64E3DBBF-D883-704E-9603-BBD94A26F73F}" type="pres">
      <dgm:prSet presAssocID="{C2C5E651-37D0-B34D-836F-56D3E95C3AFC}" presName="parTxOnly" presStyleLbl="node1" presStyleIdx="4" presStyleCnt="6">
        <dgm:presLayoutVars>
          <dgm:chMax val="0"/>
          <dgm:chPref val="0"/>
          <dgm:bulletEnabled val="1"/>
        </dgm:presLayoutVars>
      </dgm:prSet>
      <dgm:spPr/>
    </dgm:pt>
    <dgm:pt modelId="{967DADFD-89CA-CB44-A215-29DF0DAED566}" type="pres">
      <dgm:prSet presAssocID="{4A3AADEA-3E08-724A-A0F0-8FB9849894DF}" presName="parTxOnlySpace" presStyleCnt="0"/>
      <dgm:spPr/>
    </dgm:pt>
    <dgm:pt modelId="{EB42256D-F8C5-594E-BE2D-358314457802}" type="pres">
      <dgm:prSet presAssocID="{EF3244E6-2F32-8240-A39F-D809570E655D}" presName="parTxOnly" presStyleLbl="node1" presStyleIdx="5" presStyleCnt="6">
        <dgm:presLayoutVars>
          <dgm:chMax val="0"/>
          <dgm:chPref val="0"/>
          <dgm:bulletEnabled val="1"/>
        </dgm:presLayoutVars>
      </dgm:prSet>
      <dgm:spPr/>
    </dgm:pt>
  </dgm:ptLst>
  <dgm:cxnLst>
    <dgm:cxn modelId="{35750627-F7A7-694A-A419-484D3DFA829B}" srcId="{31B2168F-3704-AC45-92D6-9E305B2FBA27}" destId="{EF3244E6-2F32-8240-A39F-D809570E655D}" srcOrd="5" destOrd="0" parTransId="{4504CD6A-DB9E-E04C-95BA-21D9BBB2ABE3}" sibTransId="{15CEBDC2-A129-D74A-A380-9182D86AA712}"/>
    <dgm:cxn modelId="{D31E6A2A-9085-FF48-B672-756E1637EA34}" type="presOf" srcId="{7AA5531D-7AD6-D449-AE83-A38240E06A85}" destId="{C64C4269-F564-B541-A17C-185A5AAFF547}" srcOrd="0" destOrd="0" presId="urn:microsoft.com/office/officeart/2005/8/layout/chevron1"/>
    <dgm:cxn modelId="{1EE4483E-0862-0D41-9EB5-5E66653A5017}" srcId="{31B2168F-3704-AC45-92D6-9E305B2FBA27}" destId="{C2C5E651-37D0-B34D-836F-56D3E95C3AFC}" srcOrd="4" destOrd="0" parTransId="{F459DF93-FFC2-FA42-8EA1-238EE4151A9F}" sibTransId="{4A3AADEA-3E08-724A-A0F0-8FB9849894DF}"/>
    <dgm:cxn modelId="{3E4B7951-E854-B84E-9B65-5E8F8E13A4E3}" type="presOf" srcId="{B05E3BCC-9E6A-FA41-B410-7B4059101BEF}" destId="{C6D6F3CE-32E7-5F4A-8464-868603B7A9FE}" srcOrd="0" destOrd="0" presId="urn:microsoft.com/office/officeart/2005/8/layout/chevron1"/>
    <dgm:cxn modelId="{43913B5A-B856-3C4F-8CF4-D37C2A7E1CC5}" type="presOf" srcId="{B14D524A-A31F-AA4A-AB6C-9E6E7129CA5D}" destId="{C2079CE8-921C-8D40-B33F-66EB511D2111}" srcOrd="0" destOrd="0" presId="urn:microsoft.com/office/officeart/2005/8/layout/chevron1"/>
    <dgm:cxn modelId="{8BF8475B-571B-764E-9ABA-C61F07731B2C}" srcId="{31B2168F-3704-AC45-92D6-9E305B2FBA27}" destId="{B14D524A-A31F-AA4A-AB6C-9E6E7129CA5D}" srcOrd="0" destOrd="0" parTransId="{32F9C719-8A16-2241-9A89-47F955FB4421}" sibTransId="{C0E39EEC-83CC-2C47-8F05-C0E81F607848}"/>
    <dgm:cxn modelId="{3B5FD563-5CFC-A448-AAE0-66AF0DF31C21}" type="presOf" srcId="{C2C5E651-37D0-B34D-836F-56D3E95C3AFC}" destId="{64E3DBBF-D883-704E-9603-BBD94A26F73F}" srcOrd="0" destOrd="0" presId="urn:microsoft.com/office/officeart/2005/8/layout/chevron1"/>
    <dgm:cxn modelId="{1A0F4D90-5AC6-0842-81FE-18ED90C76CED}" type="presOf" srcId="{EF3244E6-2F32-8240-A39F-D809570E655D}" destId="{EB42256D-F8C5-594E-BE2D-358314457802}" srcOrd="0" destOrd="0" presId="urn:microsoft.com/office/officeart/2005/8/layout/chevron1"/>
    <dgm:cxn modelId="{FFD86C9A-3FA2-DB4B-B396-EA96C30DB16E}" srcId="{31B2168F-3704-AC45-92D6-9E305B2FBA27}" destId="{DEAD4BD1-AC9C-BF48-89CA-135FD8710C26}" srcOrd="3" destOrd="0" parTransId="{A0140FDF-E873-6E45-BFD2-BD4FA93994EC}" sibTransId="{908EA50C-C4B6-5042-9CB5-0E693109DAF0}"/>
    <dgm:cxn modelId="{5BE0B2C1-714F-DA4E-90A9-7264E4F0C6B6}" type="presOf" srcId="{31B2168F-3704-AC45-92D6-9E305B2FBA27}" destId="{02970427-8EE0-844C-B1FF-0242C0A84215}" srcOrd="0" destOrd="0" presId="urn:microsoft.com/office/officeart/2005/8/layout/chevron1"/>
    <dgm:cxn modelId="{9722EEC7-9ECB-C04A-8F5B-1BE42417C125}" srcId="{31B2168F-3704-AC45-92D6-9E305B2FBA27}" destId="{7AA5531D-7AD6-D449-AE83-A38240E06A85}" srcOrd="1" destOrd="0" parTransId="{071AB50A-ADF4-F04C-B7C9-7DBF48B1AC73}" sibTransId="{A248D437-F9F8-1D41-B6F0-EB0F52465700}"/>
    <dgm:cxn modelId="{CFDEF7E1-E401-0642-897E-7C8CB87A5742}" type="presOf" srcId="{DEAD4BD1-AC9C-BF48-89CA-135FD8710C26}" destId="{CE92AD73-8127-4F46-9829-0D1DD224E7A7}" srcOrd="0" destOrd="0" presId="urn:microsoft.com/office/officeart/2005/8/layout/chevron1"/>
    <dgm:cxn modelId="{2F78F6E9-24F4-354F-B48E-6A608AC0BA5D}" srcId="{31B2168F-3704-AC45-92D6-9E305B2FBA27}" destId="{B05E3BCC-9E6A-FA41-B410-7B4059101BEF}" srcOrd="2" destOrd="0" parTransId="{DEAA99B2-0DC4-574F-A24F-049C11CDC79C}" sibTransId="{EDD6BAC0-FE7D-8B4C-B63B-A698E17470C2}"/>
    <dgm:cxn modelId="{B5802006-AC0A-A946-AB46-6CA8F92126E5}" type="presParOf" srcId="{02970427-8EE0-844C-B1FF-0242C0A84215}" destId="{C2079CE8-921C-8D40-B33F-66EB511D2111}" srcOrd="0" destOrd="0" presId="urn:microsoft.com/office/officeart/2005/8/layout/chevron1"/>
    <dgm:cxn modelId="{CA717302-840B-9547-9A2F-91A1AD60DA74}" type="presParOf" srcId="{02970427-8EE0-844C-B1FF-0242C0A84215}" destId="{352F2CE7-71C6-6D46-B081-1EA32B99E1DD}" srcOrd="1" destOrd="0" presId="urn:microsoft.com/office/officeart/2005/8/layout/chevron1"/>
    <dgm:cxn modelId="{9018D75C-CCE0-DA4C-AB77-F03E7F374833}" type="presParOf" srcId="{02970427-8EE0-844C-B1FF-0242C0A84215}" destId="{C64C4269-F564-B541-A17C-185A5AAFF547}" srcOrd="2" destOrd="0" presId="urn:microsoft.com/office/officeart/2005/8/layout/chevron1"/>
    <dgm:cxn modelId="{D1BEBDFD-B70A-9D45-84CF-1B0EF0A3FD32}" type="presParOf" srcId="{02970427-8EE0-844C-B1FF-0242C0A84215}" destId="{172BA7D2-037E-FB41-A51E-AC992F872FBE}" srcOrd="3" destOrd="0" presId="urn:microsoft.com/office/officeart/2005/8/layout/chevron1"/>
    <dgm:cxn modelId="{716C8107-F5D1-DE46-AEC5-76527A191028}" type="presParOf" srcId="{02970427-8EE0-844C-B1FF-0242C0A84215}" destId="{C6D6F3CE-32E7-5F4A-8464-868603B7A9FE}" srcOrd="4" destOrd="0" presId="urn:microsoft.com/office/officeart/2005/8/layout/chevron1"/>
    <dgm:cxn modelId="{52E00406-B59F-B741-9FDF-98E4AB837BDE}" type="presParOf" srcId="{02970427-8EE0-844C-B1FF-0242C0A84215}" destId="{4179CC5D-7C1F-6C44-ACD4-823CD1C4B20A}" srcOrd="5" destOrd="0" presId="urn:microsoft.com/office/officeart/2005/8/layout/chevron1"/>
    <dgm:cxn modelId="{D3165E43-1B96-B44C-881C-D724C8104D14}" type="presParOf" srcId="{02970427-8EE0-844C-B1FF-0242C0A84215}" destId="{CE92AD73-8127-4F46-9829-0D1DD224E7A7}" srcOrd="6" destOrd="0" presId="urn:microsoft.com/office/officeart/2005/8/layout/chevron1"/>
    <dgm:cxn modelId="{950B2A01-FCF2-6942-91C7-7134E668C589}" type="presParOf" srcId="{02970427-8EE0-844C-B1FF-0242C0A84215}" destId="{3F0E5155-D079-2F46-928E-0C424A63C40B}" srcOrd="7" destOrd="0" presId="urn:microsoft.com/office/officeart/2005/8/layout/chevron1"/>
    <dgm:cxn modelId="{F64FCA83-A369-BA4E-BA8D-FDDC05D64662}" type="presParOf" srcId="{02970427-8EE0-844C-B1FF-0242C0A84215}" destId="{64E3DBBF-D883-704E-9603-BBD94A26F73F}" srcOrd="8" destOrd="0" presId="urn:microsoft.com/office/officeart/2005/8/layout/chevron1"/>
    <dgm:cxn modelId="{449478F2-DE87-D74E-B702-1AAC4B022727}" type="presParOf" srcId="{02970427-8EE0-844C-B1FF-0242C0A84215}" destId="{967DADFD-89CA-CB44-A215-29DF0DAED566}" srcOrd="9" destOrd="0" presId="urn:microsoft.com/office/officeart/2005/8/layout/chevron1"/>
    <dgm:cxn modelId="{2348BE6D-CD2F-A14E-A763-E3B1C7D8297C}" type="presParOf" srcId="{02970427-8EE0-844C-B1FF-0242C0A84215}" destId="{EB42256D-F8C5-594E-BE2D-35831445780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3BF9F-FD84-4767-8755-8106992AB981}">
      <dsp:nvSpPr>
        <dsp:cNvPr id="0" name=""/>
        <dsp:cNvSpPr/>
      </dsp:nvSpPr>
      <dsp:spPr>
        <a:xfrm>
          <a:off x="0"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Smart personal assistants</a:t>
          </a:r>
        </a:p>
      </dsp:txBody>
      <dsp:txXfrm>
        <a:off x="0" y="83703"/>
        <a:ext cx="3571875" cy="2143125"/>
      </dsp:txXfrm>
    </dsp:sp>
    <dsp:sp modelId="{036DA844-1AEC-4094-951B-8A5459390157}">
      <dsp:nvSpPr>
        <dsp:cNvPr id="0" name=""/>
        <dsp:cNvSpPr/>
      </dsp:nvSpPr>
      <dsp:spPr>
        <a:xfrm>
          <a:off x="3929062"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Self-driving cars</a:t>
          </a:r>
        </a:p>
      </dsp:txBody>
      <dsp:txXfrm>
        <a:off x="3929062" y="83703"/>
        <a:ext cx="3571875" cy="2143125"/>
      </dsp:txXfrm>
    </dsp:sp>
    <dsp:sp modelId="{E344E2FD-623C-4A23-9D5A-1F82BBB42F39}">
      <dsp:nvSpPr>
        <dsp:cNvPr id="0" name=""/>
        <dsp:cNvSpPr/>
      </dsp:nvSpPr>
      <dsp:spPr>
        <a:xfrm>
          <a:off x="7858125" y="83703"/>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Social media image recognition</a:t>
          </a:r>
        </a:p>
      </dsp:txBody>
      <dsp:txXfrm>
        <a:off x="7858125" y="83703"/>
        <a:ext cx="3571875" cy="2143125"/>
      </dsp:txXfrm>
    </dsp:sp>
    <dsp:sp modelId="{A7D7378B-3235-4D73-ABA6-B287724CF58C}">
      <dsp:nvSpPr>
        <dsp:cNvPr id="0" name=""/>
        <dsp:cNvSpPr/>
      </dsp:nvSpPr>
      <dsp:spPr>
        <a:xfrm>
          <a:off x="0"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Predictive stock trading</a:t>
          </a:r>
        </a:p>
      </dsp:txBody>
      <dsp:txXfrm>
        <a:off x="0" y="2584016"/>
        <a:ext cx="3571875" cy="2143125"/>
      </dsp:txXfrm>
    </dsp:sp>
    <dsp:sp modelId="{1D9F044F-3BED-4677-82E0-3199087D24AA}">
      <dsp:nvSpPr>
        <dsp:cNvPr id="0" name=""/>
        <dsp:cNvSpPr/>
      </dsp:nvSpPr>
      <dsp:spPr>
        <a:xfrm>
          <a:off x="3929062"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18288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Chatbots</a:t>
          </a:r>
        </a:p>
      </dsp:txBody>
      <dsp:txXfrm>
        <a:off x="3929062" y="2584016"/>
        <a:ext cx="3571875" cy="2143125"/>
      </dsp:txXfrm>
    </dsp:sp>
    <dsp:sp modelId="{2520B289-6CF5-4391-A8D1-A944245DC367}">
      <dsp:nvSpPr>
        <dsp:cNvPr id="0" name=""/>
        <dsp:cNvSpPr/>
      </dsp:nvSpPr>
      <dsp:spPr>
        <a:xfrm>
          <a:off x="7858125" y="2584016"/>
          <a:ext cx="3571875" cy="214312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1440" numCol="1" spcCol="1270" anchor="b" anchorCtr="0">
          <a:noAutofit/>
        </a:bodyPr>
        <a:lstStyle/>
        <a:p>
          <a:pPr marL="0" lvl="0" indent="0" algn="ctr" defTabSz="1155700">
            <a:lnSpc>
              <a:spcPct val="90000"/>
            </a:lnSpc>
            <a:spcBef>
              <a:spcPct val="0"/>
            </a:spcBef>
            <a:spcAft>
              <a:spcPct val="35000"/>
            </a:spcAft>
            <a:buNone/>
          </a:pPr>
          <a:r>
            <a:rPr lang="en-US" sz="2600" kern="1200">
              <a:latin typeface="+mj-lt"/>
            </a:rPr>
            <a:t>Entertainment</a:t>
          </a:r>
        </a:p>
      </dsp:txBody>
      <dsp:txXfrm>
        <a:off x="7858125" y="2584016"/>
        <a:ext cx="3571875" cy="2143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3953"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Data Pre-Processing</a:t>
          </a:r>
        </a:p>
      </dsp:txBody>
      <dsp:txXfrm>
        <a:off x="298075" y="2404628"/>
        <a:ext cx="882364" cy="588243"/>
      </dsp:txXfrm>
    </dsp:sp>
    <dsp:sp modelId="{C64C4269-F564-B541-A17C-185A5AAFF547}">
      <dsp:nvSpPr>
        <dsp:cNvPr id="0" name=""/>
        <dsp:cNvSpPr/>
      </dsp:nvSpPr>
      <dsp:spPr>
        <a:xfrm>
          <a:off x="1327500"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Feature Extraction</a:t>
          </a:r>
        </a:p>
      </dsp:txBody>
      <dsp:txXfrm>
        <a:off x="1621622" y="2404628"/>
        <a:ext cx="882364" cy="588243"/>
      </dsp:txXfrm>
    </dsp:sp>
    <dsp:sp modelId="{C6D6F3CE-32E7-5F4A-8464-868603B7A9FE}">
      <dsp:nvSpPr>
        <dsp:cNvPr id="0" name=""/>
        <dsp:cNvSpPr/>
      </dsp:nvSpPr>
      <dsp:spPr>
        <a:xfrm>
          <a:off x="2651047"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Classification</a:t>
          </a:r>
        </a:p>
      </dsp:txBody>
      <dsp:txXfrm>
        <a:off x="2945169" y="2404628"/>
        <a:ext cx="882364" cy="588243"/>
      </dsp:txXfrm>
    </dsp:sp>
    <dsp:sp modelId="{CE92AD73-8127-4F46-9829-0D1DD224E7A7}">
      <dsp:nvSpPr>
        <dsp:cNvPr id="0" name=""/>
        <dsp:cNvSpPr/>
      </dsp:nvSpPr>
      <dsp:spPr>
        <a:xfrm>
          <a:off x="3974594"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268716" y="2404628"/>
        <a:ext cx="882364" cy="588243"/>
      </dsp:txXfrm>
    </dsp:sp>
    <dsp:sp modelId="{64E3DBBF-D883-704E-9603-BBD94A26F73F}">
      <dsp:nvSpPr>
        <dsp:cNvPr id="0" name=""/>
        <dsp:cNvSpPr/>
      </dsp:nvSpPr>
      <dsp:spPr>
        <a:xfrm>
          <a:off x="5298141"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Model</a:t>
          </a:r>
        </a:p>
      </dsp:txBody>
      <dsp:txXfrm>
        <a:off x="5592263" y="2404628"/>
        <a:ext cx="882364" cy="588243"/>
      </dsp:txXfrm>
    </dsp:sp>
    <dsp:sp modelId="{EB42256D-F8C5-594E-BE2D-358314457802}">
      <dsp:nvSpPr>
        <dsp:cNvPr id="0" name=""/>
        <dsp:cNvSpPr/>
      </dsp:nvSpPr>
      <dsp:spPr>
        <a:xfrm>
          <a:off x="6621688" y="2404628"/>
          <a:ext cx="1470607" cy="58824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Reinforcement Learning</a:t>
          </a:r>
        </a:p>
      </dsp:txBody>
      <dsp:txXfrm>
        <a:off x="6915810" y="2404628"/>
        <a:ext cx="882364" cy="588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9CE8-921C-8D40-B33F-66EB511D2111}">
      <dsp:nvSpPr>
        <dsp:cNvPr id="0" name=""/>
        <dsp:cNvSpPr/>
      </dsp:nvSpPr>
      <dsp:spPr>
        <a:xfrm>
          <a:off x="4348"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 Pre-Processing</a:t>
          </a:r>
        </a:p>
      </dsp:txBody>
      <dsp:txXfrm>
        <a:off x="327882" y="2375216"/>
        <a:ext cx="970601" cy="647067"/>
      </dsp:txXfrm>
    </dsp:sp>
    <dsp:sp modelId="{C64C4269-F564-B541-A17C-185A5AAFF547}">
      <dsp:nvSpPr>
        <dsp:cNvPr id="0" name=""/>
        <dsp:cNvSpPr/>
      </dsp:nvSpPr>
      <dsp:spPr>
        <a:xfrm>
          <a:off x="1460250"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783784" y="2375216"/>
        <a:ext cx="970601" cy="647067"/>
      </dsp:txXfrm>
    </dsp:sp>
    <dsp:sp modelId="{C6D6F3CE-32E7-5F4A-8464-868603B7A9FE}">
      <dsp:nvSpPr>
        <dsp:cNvPr id="0" name=""/>
        <dsp:cNvSpPr/>
      </dsp:nvSpPr>
      <dsp:spPr>
        <a:xfrm>
          <a:off x="2916152"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Classification</a:t>
          </a:r>
        </a:p>
      </dsp:txBody>
      <dsp:txXfrm>
        <a:off x="3239686" y="2375216"/>
        <a:ext cx="970601" cy="647067"/>
      </dsp:txXfrm>
    </dsp:sp>
    <dsp:sp modelId="{CE92AD73-8127-4F46-9829-0D1DD224E7A7}">
      <dsp:nvSpPr>
        <dsp:cNvPr id="0" name=""/>
        <dsp:cNvSpPr/>
      </dsp:nvSpPr>
      <dsp:spPr>
        <a:xfrm>
          <a:off x="4372054"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Prediction</a:t>
          </a:r>
        </a:p>
      </dsp:txBody>
      <dsp:txXfrm>
        <a:off x="4695588" y="2375216"/>
        <a:ext cx="970601" cy="647067"/>
      </dsp:txXfrm>
    </dsp:sp>
    <dsp:sp modelId="{64E3DBBF-D883-704E-9603-BBD94A26F73F}">
      <dsp:nvSpPr>
        <dsp:cNvPr id="0" name=""/>
        <dsp:cNvSpPr/>
      </dsp:nvSpPr>
      <dsp:spPr>
        <a:xfrm>
          <a:off x="5827955"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a:t>
          </a:r>
        </a:p>
      </dsp:txBody>
      <dsp:txXfrm>
        <a:off x="6151489" y="2375216"/>
        <a:ext cx="970601" cy="647067"/>
      </dsp:txXfrm>
    </dsp:sp>
    <dsp:sp modelId="{EB42256D-F8C5-594E-BE2D-358314457802}">
      <dsp:nvSpPr>
        <dsp:cNvPr id="0" name=""/>
        <dsp:cNvSpPr/>
      </dsp:nvSpPr>
      <dsp:spPr>
        <a:xfrm>
          <a:off x="7283857" y="2375216"/>
          <a:ext cx="1617668" cy="64706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a:t>
          </a:r>
        </a:p>
      </dsp:txBody>
      <dsp:txXfrm>
        <a:off x="7607391" y="2375216"/>
        <a:ext cx="970601" cy="647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Speech</a:t>
            </a:r>
          </a:p>
          <a:p>
            <a:r>
              <a:rPr lang="en-US" dirty="0"/>
              <a:t>Text Analysis</a:t>
            </a:r>
          </a:p>
          <a:p>
            <a:r>
              <a:rPr lang="en-US" dirty="0"/>
              <a:t>Face</a:t>
            </a:r>
          </a:p>
          <a:p>
            <a:r>
              <a:rPr lang="en-US" dirty="0"/>
              <a:t>Translate Text</a:t>
            </a:r>
          </a:p>
          <a:p>
            <a:r>
              <a:rPr lang="en-US" dirty="0"/>
              <a:t>Custom Vision</a:t>
            </a:r>
          </a:p>
          <a:p>
            <a:r>
              <a:rPr lang="en-US" dirty="0"/>
              <a:t>Content Moderator</a:t>
            </a:r>
          </a:p>
          <a:p>
            <a:r>
              <a:rPr lang="en-US" dirty="0"/>
              <a:t>Speaker Recognition</a:t>
            </a:r>
          </a:p>
          <a:p>
            <a:r>
              <a:rPr lang="en-US" dirty="0"/>
              <a:t>Ink recognizer</a:t>
            </a:r>
          </a:p>
          <a:p>
            <a:r>
              <a:rPr lang="en-US" dirty="0"/>
              <a:t>Speech</a:t>
            </a:r>
          </a:p>
          <a:p>
            <a:r>
              <a:rPr lang="en-US" dirty="0" err="1"/>
              <a:t>QnA</a:t>
            </a:r>
            <a:r>
              <a:rPr lang="en-US" dirty="0"/>
              <a:t> Maker</a:t>
            </a:r>
          </a:p>
          <a:p>
            <a:r>
              <a:rPr lang="en-US" dirty="0"/>
              <a:t>Anomaly Detector</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583863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a:t>
            </a:fld>
            <a:endParaRPr lang="en-US"/>
          </a:p>
        </p:txBody>
      </p:sp>
    </p:spTree>
    <p:extLst>
      <p:ext uri="{BB962C8B-B14F-4D97-AF65-F5344CB8AC3E}">
        <p14:creationId xmlns:p14="http://schemas.microsoft.com/office/powerpoint/2010/main" val="298337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a:t>
            </a:fld>
            <a:endParaRPr lang="en-US"/>
          </a:p>
        </p:txBody>
      </p:sp>
    </p:spTree>
    <p:extLst>
      <p:ext uri="{BB962C8B-B14F-4D97-AF65-F5344CB8AC3E}">
        <p14:creationId xmlns:p14="http://schemas.microsoft.com/office/powerpoint/2010/main" val="36710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41335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 doing tasks that normally require human intelligence</a:t>
            </a:r>
          </a:p>
          <a:p>
            <a:r>
              <a:rPr lang="en-US" dirty="0"/>
              <a:t>Machine learning – subset of AI – comparing large sets of data to find patterns and make educated guesses based on those patterns</a:t>
            </a:r>
          </a:p>
          <a:p>
            <a:r>
              <a:rPr lang="en-US" dirty="0"/>
              <a:t>Bot – automate predefined tasks</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286649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 Looking at raw data and pulling out items that may be used to recognize key features about that data that are relevant to understand it. With normal machine learning this is a manual process</a:t>
            </a:r>
          </a:p>
          <a:p>
            <a:r>
              <a:rPr lang="en-US" dirty="0"/>
              <a:t>Classification – This is where the magic happens. This is where a variety of statistical algorithms run and use the extracted features in different ways to attempt to answer questions about new and similar data that comes in.</a:t>
            </a:r>
          </a:p>
          <a:p>
            <a:r>
              <a:rPr lang="en-US" dirty="0"/>
              <a:t>Neural Networks – Networks that are designed to work like the human brain. The foundation of deep learning.</a:t>
            </a:r>
          </a:p>
          <a:p>
            <a:r>
              <a:rPr lang="en-US" dirty="0"/>
              <a:t>Reinforcement learning. – learning by trial and error the best ways to solve a problem</a:t>
            </a:r>
          </a:p>
          <a:p>
            <a:r>
              <a:rPr lang="en-US" dirty="0"/>
              <a:t>Model – is the product of feature extraction and classification. It can now be used to take newly input data and understand what it is based on the feature extraction and classification of data that has happened before. Reinforcement leaning can be used to improve the model over time.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7</a:t>
            </a:fld>
            <a:endParaRPr lang="en-US"/>
          </a:p>
        </p:txBody>
      </p:sp>
    </p:spTree>
    <p:extLst>
      <p:ext uri="{BB962C8B-B14F-4D97-AF65-F5344CB8AC3E}">
        <p14:creationId xmlns:p14="http://schemas.microsoft.com/office/powerpoint/2010/main" val="220777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Coding still required but you are accessing an API versus writing the logic to solve the problem.  i.e.  passing it a data model and getting back an answer or prediction.</a:t>
            </a:r>
          </a:p>
          <a:p>
            <a:r>
              <a:rPr lang="en-US"/>
              <a:t>              Basic understanding of data and how it works.</a:t>
            </a:r>
            <a:endParaRPr lang="en-US">
              <a:cs typeface="Calibri"/>
            </a:endParaRPr>
          </a:p>
          <a:p>
            <a:r>
              <a:rPr lang="en-US"/>
              <a:t>              Basic math and stats skills</a:t>
            </a:r>
          </a:p>
          <a:p>
            <a:endParaRPr lang="en-US">
              <a:cs typeface="Calibri"/>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28698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Tensorflow</a:t>
            </a:r>
            <a:r>
              <a:rPr lang="en-US" dirty="0"/>
              <a:t> – Backed by google, focuses on deep learning</a:t>
            </a:r>
          </a:p>
          <a:p>
            <a:r>
              <a:rPr lang="en-US" dirty="0" err="1"/>
              <a:t>Keras</a:t>
            </a:r>
            <a:r>
              <a:rPr lang="en-US" dirty="0"/>
              <a:t> – open source framework neural network API</a:t>
            </a:r>
          </a:p>
          <a:p>
            <a:r>
              <a:rPr lang="en-US" dirty="0" err="1"/>
              <a:t>SCIKit</a:t>
            </a:r>
            <a:r>
              <a:rPr lang="en-US" dirty="0"/>
              <a:t>-Learn – open source framework- started as a google summer of code project</a:t>
            </a:r>
          </a:p>
          <a:p>
            <a:r>
              <a:rPr lang="en-US" dirty="0"/>
              <a:t>Caffe - </a:t>
            </a:r>
            <a:r>
              <a:rPr lang="en-US" sz="1200" b="0" i="0" kern="1200" dirty="0">
                <a:solidFill>
                  <a:schemeClr val="tx1"/>
                </a:solidFill>
                <a:effectLst/>
                <a:latin typeface="+mn-lt"/>
                <a:ea typeface="+mn-ea"/>
                <a:cs typeface="+mn-cs"/>
              </a:rPr>
              <a:t>Berkeley AI Research project, now open source</a:t>
            </a:r>
          </a:p>
          <a:p>
            <a:r>
              <a:rPr lang="en-US" sz="1200" b="0" i="0" kern="1200" dirty="0">
                <a:solidFill>
                  <a:schemeClr val="tx1"/>
                </a:solidFill>
                <a:effectLst/>
                <a:latin typeface="+mn-lt"/>
                <a:ea typeface="+mn-ea"/>
                <a:cs typeface="+mn-cs"/>
              </a:rPr>
              <a:t>Caffe2 – backed by Facebook, derived from Caffe, </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16</a:t>
            </a:fld>
            <a:endParaRPr lang="en-US"/>
          </a:p>
        </p:txBody>
      </p:sp>
    </p:spTree>
    <p:extLst>
      <p:ext uri="{BB962C8B-B14F-4D97-AF65-F5344CB8AC3E}">
        <p14:creationId xmlns:p14="http://schemas.microsoft.com/office/powerpoint/2010/main" val="907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a:t>
            </a:r>
          </a:p>
          <a:p>
            <a:r>
              <a:rPr lang="en-US" dirty="0"/>
              <a:t>Azure Machine Learning</a:t>
            </a:r>
          </a:p>
          <a:p>
            <a:r>
              <a:rPr lang="en-US" dirty="0"/>
              <a:t>AWS Machine Learning</a:t>
            </a:r>
          </a:p>
          <a:p>
            <a:r>
              <a:rPr lang="en-US" dirty="0"/>
              <a:t>SAP Leonardo</a:t>
            </a:r>
          </a:p>
          <a:p>
            <a:r>
              <a:rPr lang="en-US" dirty="0"/>
              <a:t>Google Cloud Machine Learning Engine / </a:t>
            </a:r>
            <a:r>
              <a:rPr lang="en-US" dirty="0" err="1"/>
              <a:t>Tensorflow</a:t>
            </a:r>
            <a:endParaRPr lang="en-US" dirty="0"/>
          </a:p>
          <a:p>
            <a:r>
              <a:rPr lang="en-US" dirty="0" err="1"/>
              <a:t>BigML</a:t>
            </a:r>
            <a:endParaRPr lang="en-US" dirty="0"/>
          </a:p>
          <a:p>
            <a:endParaRPr lang="en-US" dirty="0"/>
          </a:p>
        </p:txBody>
      </p:sp>
      <p:sp>
        <p:nvSpPr>
          <p:cNvPr id="4" name="Slide Number Placeholder 3"/>
          <p:cNvSpPr>
            <a:spLocks noGrp="1"/>
          </p:cNvSpPr>
          <p:nvPr>
            <p:ph type="sldNum" sz="quarter" idx="5"/>
          </p:nvPr>
        </p:nvSpPr>
        <p:spPr/>
        <p:txBody>
          <a:bodyPr/>
          <a:lstStyle/>
          <a:p>
            <a:fld id="{EF44A1FA-350C-4F4C-98EF-79CDF1529B79}" type="slidenum">
              <a:rPr lang="en-US" smtClean="0"/>
              <a:t>17</a:t>
            </a:fld>
            <a:endParaRPr lang="en-US"/>
          </a:p>
        </p:txBody>
      </p:sp>
    </p:spTree>
    <p:extLst>
      <p:ext uri="{BB962C8B-B14F-4D97-AF65-F5344CB8AC3E}">
        <p14:creationId xmlns:p14="http://schemas.microsoft.com/office/powerpoint/2010/main" val="895852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11/7/19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848"/>
            <a:ext cx="10363200"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8800" y="3886647"/>
            <a:ext cx="8534400"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144606303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7"/>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tif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1.xml"/><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14.jpg"/><Relationship Id="rId5" Type="http://schemas.openxmlformats.org/officeDocument/2006/relationships/diagramColors" Target="../diagrams/colors1.xml"/><Relationship Id="rId10" Type="http://schemas.openxmlformats.org/officeDocument/2006/relationships/image" Target="../media/image13.jp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jpe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jpe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dirty="0">
                <a:latin typeface="+mn-lt"/>
              </a:rPr>
              <a:t>11.19.2019</a:t>
            </a: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Azure</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E9327A-42C3-A64B-923B-8CA89719A869}"/>
              </a:ext>
            </a:extLst>
          </p:cNvPr>
          <p:cNvSpPr>
            <a:spLocks/>
          </p:cNvSpPr>
          <p:nvPr/>
        </p:nvSpPr>
        <p:spPr bwMode="auto">
          <a:xfrm>
            <a:off x="6407395"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Deep Learning</a:t>
            </a:r>
          </a:p>
        </p:txBody>
      </p:sp>
      <p:sp>
        <p:nvSpPr>
          <p:cNvPr id="16387" name="Rectangle 3">
            <a:extLst>
              <a:ext uri="{FF2B5EF4-FFF2-40B4-BE49-F238E27FC236}">
                <a16:creationId xmlns:a16="http://schemas.microsoft.com/office/drawing/2014/main" id="{48AF7C81-2805-554D-81F4-72A99F82982D}"/>
              </a:ext>
            </a:extLst>
          </p:cNvPr>
          <p:cNvSpPr>
            <a:spLocks noGrp="1" noChangeArrowheads="1"/>
          </p:cNvSpPr>
          <p:nvPr>
            <p:ph type="title"/>
          </p:nvPr>
        </p:nvSpPr>
        <p:spPr>
          <a:xfrm>
            <a:off x="386500" y="254524"/>
            <a:ext cx="5796662" cy="540618"/>
          </a:xfrm>
        </p:spPr>
        <p:txBody>
          <a:bodyPr/>
          <a:lstStyle/>
          <a:p>
            <a:pPr eaLnBrk="1" hangingPunct="1"/>
            <a:r>
              <a:rPr lang="en-US" altLang="en-US" dirty="0"/>
              <a:t>Machine Learning</a:t>
            </a:r>
          </a:p>
        </p:txBody>
      </p:sp>
      <p:sp>
        <p:nvSpPr>
          <p:cNvPr id="16388" name="Rectangle 4">
            <a:extLst>
              <a:ext uri="{FF2B5EF4-FFF2-40B4-BE49-F238E27FC236}">
                <a16:creationId xmlns:a16="http://schemas.microsoft.com/office/drawing/2014/main" id="{1DC54945-978C-9A41-B635-0B0EF3A36DC0}"/>
              </a:ext>
            </a:extLst>
          </p:cNvPr>
          <p:cNvSpPr>
            <a:spLocks noGrp="1" noChangeArrowheads="1"/>
          </p:cNvSpPr>
          <p:nvPr>
            <p:ph type="body" idx="1"/>
          </p:nvPr>
        </p:nvSpPr>
        <p:spPr>
          <a:xfrm>
            <a:off x="386500" y="1023577"/>
            <a:ext cx="5531980" cy="4810845"/>
          </a:xfrm>
        </p:spPr>
        <p:txBody>
          <a:bodyPr/>
          <a:lstStyle/>
          <a:p>
            <a:pPr eaLnBrk="1" hangingPunct="1"/>
            <a:r>
              <a:rPr lang="en-US" altLang="en-US" dirty="0"/>
              <a:t>Requires human understanding of the data</a:t>
            </a:r>
          </a:p>
          <a:p>
            <a:pPr eaLnBrk="1" hangingPunct="1"/>
            <a:r>
              <a:rPr lang="en-US" altLang="en-US" dirty="0"/>
              <a:t>More human effort</a:t>
            </a:r>
          </a:p>
          <a:p>
            <a:pPr eaLnBrk="1" hangingPunct="1"/>
            <a:endParaRPr lang="en-US" altLang="en-US" dirty="0"/>
          </a:p>
        </p:txBody>
      </p:sp>
      <p:sp>
        <p:nvSpPr>
          <p:cNvPr id="6" name="Rectangle 4">
            <a:extLst>
              <a:ext uri="{FF2B5EF4-FFF2-40B4-BE49-F238E27FC236}">
                <a16:creationId xmlns:a16="http://schemas.microsoft.com/office/drawing/2014/main" id="{A2280315-13D1-AE45-8032-1E1F481CAE5F}"/>
              </a:ext>
            </a:extLst>
          </p:cNvPr>
          <p:cNvSpPr txBox="1">
            <a:spLocks noChangeArrowheads="1"/>
          </p:cNvSpPr>
          <p:nvPr/>
        </p:nvSpPr>
        <p:spPr>
          <a:xfrm>
            <a:off x="6183161" y="1023576"/>
            <a:ext cx="6008839"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Requires more data</a:t>
            </a:r>
          </a:p>
          <a:p>
            <a:r>
              <a:rPr lang="en-US" altLang="en-US" dirty="0">
                <a:ea typeface="ＭＳ Ｐゴシック" panose="020B0600070205080204" pitchFamily="34" charset="-128"/>
              </a:rPr>
              <a:t>Requires more CPU power</a:t>
            </a:r>
          </a:p>
          <a:p>
            <a:r>
              <a:rPr lang="en-US" altLang="en-US" dirty="0">
                <a:ea typeface="ＭＳ Ｐゴシック" panose="020B0600070205080204" pitchFamily="34" charset="-128"/>
              </a:rPr>
              <a:t>Looks at data in unusual ways (Neural Network)</a:t>
            </a:r>
          </a:p>
          <a:p>
            <a:r>
              <a:rPr lang="en-US" altLang="en-US" dirty="0">
                <a:ea typeface="ＭＳ Ｐゴシック" panose="020B0600070205080204" pitchFamily="34" charset="-128"/>
              </a:rPr>
              <a:t>More of a black box</a:t>
            </a:r>
          </a:p>
          <a:p>
            <a:endParaRPr lang="en-US" altLang="en-US" dirty="0"/>
          </a:p>
        </p:txBody>
      </p:sp>
    </p:spTree>
    <p:extLst>
      <p:ext uri="{BB962C8B-B14F-4D97-AF65-F5344CB8AC3E}">
        <p14:creationId xmlns:p14="http://schemas.microsoft.com/office/powerpoint/2010/main" val="1614637209"/>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10126266"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Server-Side Machine Learning Process</a:t>
            </a:r>
          </a:p>
        </p:txBody>
      </p:sp>
      <p:sp>
        <p:nvSpPr>
          <p:cNvPr id="15362" name="Rounded Rectangle 2">
            <a:extLst>
              <a:ext uri="{FF2B5EF4-FFF2-40B4-BE49-F238E27FC236}">
                <a16:creationId xmlns:a16="http://schemas.microsoft.com/office/drawing/2014/main" id="{252B50F7-92F9-F74B-842F-2AFF5343B1C6}"/>
              </a:ext>
            </a:extLst>
          </p:cNvPr>
          <p:cNvSpPr>
            <a:spLocks noChangeArrowheads="1"/>
          </p:cNvSpPr>
          <p:nvPr/>
        </p:nvSpPr>
        <p:spPr bwMode="auto">
          <a:xfrm>
            <a:off x="1664920" y="3305045"/>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3" name="Rectangle 3">
            <a:extLst>
              <a:ext uri="{FF2B5EF4-FFF2-40B4-BE49-F238E27FC236}">
                <a16:creationId xmlns:a16="http://schemas.microsoft.com/office/drawing/2014/main" id="{A1BA91CB-8D72-9247-A0C0-E50B9F63AD77}"/>
              </a:ext>
            </a:extLst>
          </p:cNvPr>
          <p:cNvSpPr>
            <a:spLocks noChangeArrowheads="1"/>
          </p:cNvSpPr>
          <p:nvPr/>
        </p:nvSpPr>
        <p:spPr bwMode="auto">
          <a:xfrm>
            <a:off x="1825654" y="3626514"/>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4" name="Oval 5">
            <a:extLst>
              <a:ext uri="{FF2B5EF4-FFF2-40B4-BE49-F238E27FC236}">
                <a16:creationId xmlns:a16="http://schemas.microsoft.com/office/drawing/2014/main" id="{94AE8F5A-774D-7D49-A8A8-E81AC0EE76B8}"/>
              </a:ext>
            </a:extLst>
          </p:cNvPr>
          <p:cNvSpPr>
            <a:spLocks noChangeArrowheads="1"/>
          </p:cNvSpPr>
          <p:nvPr/>
        </p:nvSpPr>
        <p:spPr bwMode="auto">
          <a:xfrm>
            <a:off x="2281068" y="5693736"/>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365" name="Process 7">
            <a:extLst>
              <a:ext uri="{FF2B5EF4-FFF2-40B4-BE49-F238E27FC236}">
                <a16:creationId xmlns:a16="http://schemas.microsoft.com/office/drawing/2014/main" id="{226E4536-8D4F-0C43-860D-084A8C8CA2EA}"/>
              </a:ext>
            </a:extLst>
          </p:cNvPr>
          <p:cNvSpPr>
            <a:spLocks noChangeArrowheads="1"/>
          </p:cNvSpPr>
          <p:nvPr/>
        </p:nvSpPr>
        <p:spPr bwMode="auto">
          <a:xfrm>
            <a:off x="7241510" y="1322655"/>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Server Side</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8259495" y="4113182"/>
            <a:ext cx="1875234"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5367" name="Process 10">
            <a:extLst>
              <a:ext uri="{FF2B5EF4-FFF2-40B4-BE49-F238E27FC236}">
                <a16:creationId xmlns:a16="http://schemas.microsoft.com/office/drawing/2014/main" id="{56CB9685-3B8A-D54C-B45A-A4724C2867AE}"/>
              </a:ext>
            </a:extLst>
          </p:cNvPr>
          <p:cNvSpPr>
            <a:spLocks noChangeArrowheads="1"/>
          </p:cNvSpPr>
          <p:nvPr/>
        </p:nvSpPr>
        <p:spPr bwMode="auto">
          <a:xfrm>
            <a:off x="7455823" y="4113182"/>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5368" name="Process 11">
            <a:extLst>
              <a:ext uri="{FF2B5EF4-FFF2-40B4-BE49-F238E27FC236}">
                <a16:creationId xmlns:a16="http://schemas.microsoft.com/office/drawing/2014/main" id="{20E50C52-359B-3942-8643-95EFD6407FC0}"/>
              </a:ext>
            </a:extLst>
          </p:cNvPr>
          <p:cNvSpPr>
            <a:spLocks noChangeArrowheads="1"/>
          </p:cNvSpPr>
          <p:nvPr/>
        </p:nvSpPr>
        <p:spPr bwMode="auto">
          <a:xfrm>
            <a:off x="7455823" y="1912014"/>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5369" name="Process 29">
            <a:extLst>
              <a:ext uri="{FF2B5EF4-FFF2-40B4-BE49-F238E27FC236}">
                <a16:creationId xmlns:a16="http://schemas.microsoft.com/office/drawing/2014/main" id="{13DE14A8-5138-8143-AAAD-71FA19AC8AA7}"/>
              </a:ext>
            </a:extLst>
          </p:cNvPr>
          <p:cNvSpPr>
            <a:spLocks noChangeArrowheads="1"/>
          </p:cNvSpPr>
          <p:nvPr/>
        </p:nvSpPr>
        <p:spPr bwMode="auto">
          <a:xfrm>
            <a:off x="7455823" y="2660992"/>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5370" name="Process 30">
            <a:extLst>
              <a:ext uri="{FF2B5EF4-FFF2-40B4-BE49-F238E27FC236}">
                <a16:creationId xmlns:a16="http://schemas.microsoft.com/office/drawing/2014/main" id="{1E99F12A-7EBA-EC47-92DB-82598B9FA467}"/>
              </a:ext>
            </a:extLst>
          </p:cNvPr>
          <p:cNvSpPr>
            <a:spLocks noChangeArrowheads="1"/>
          </p:cNvSpPr>
          <p:nvPr/>
        </p:nvSpPr>
        <p:spPr bwMode="auto">
          <a:xfrm>
            <a:off x="7455823" y="3409969"/>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5371" name="Straight Arrow Connector 13">
            <a:extLst>
              <a:ext uri="{FF2B5EF4-FFF2-40B4-BE49-F238E27FC236}">
                <a16:creationId xmlns:a16="http://schemas.microsoft.com/office/drawing/2014/main" id="{71DC61F3-7A6E-334A-BCE8-CB846468F56B}"/>
              </a:ext>
            </a:extLst>
          </p:cNvPr>
          <p:cNvCxnSpPr>
            <a:cxnSpLocks/>
          </p:cNvCxnSpPr>
          <p:nvPr/>
        </p:nvCxnSpPr>
        <p:spPr bwMode="auto">
          <a:xfrm>
            <a:off x="5151963" y="4374375"/>
            <a:ext cx="1982391" cy="0"/>
          </a:xfrm>
          <a:prstGeom prst="straightConnector1">
            <a:avLst/>
          </a:prstGeom>
          <a:noFill/>
          <a:ln w="25400" algn="ctr">
            <a:solidFill>
              <a:srgbClr val="000000"/>
            </a:solidFill>
            <a:round/>
            <a:headEnd/>
            <a:tailEnd type="triangle" w="med" len="med"/>
          </a:ln>
        </p:spPr>
      </p:cxnSp>
      <p:sp>
        <p:nvSpPr>
          <p:cNvPr id="15372" name="TextBox 16">
            <a:extLst>
              <a:ext uri="{FF2B5EF4-FFF2-40B4-BE49-F238E27FC236}">
                <a16:creationId xmlns:a16="http://schemas.microsoft.com/office/drawing/2014/main" id="{F461FEFE-B89D-AA47-BF2C-BC86DEB2FDC1}"/>
              </a:ext>
            </a:extLst>
          </p:cNvPr>
          <p:cNvSpPr txBox="1">
            <a:spLocks noChangeArrowheads="1"/>
          </p:cNvSpPr>
          <p:nvPr/>
        </p:nvSpPr>
        <p:spPr bwMode="auto">
          <a:xfrm>
            <a:off x="5696674" y="4002677"/>
            <a:ext cx="894797"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Request</a:t>
            </a:r>
          </a:p>
        </p:txBody>
      </p:sp>
      <p:cxnSp>
        <p:nvCxnSpPr>
          <p:cNvPr id="15373" name="Straight Arrow Connector 35">
            <a:extLst>
              <a:ext uri="{FF2B5EF4-FFF2-40B4-BE49-F238E27FC236}">
                <a16:creationId xmlns:a16="http://schemas.microsoft.com/office/drawing/2014/main" id="{D06ED5EE-9ECC-9848-8FDA-B30DB61AD277}"/>
              </a:ext>
            </a:extLst>
          </p:cNvPr>
          <p:cNvCxnSpPr>
            <a:cxnSpLocks/>
          </p:cNvCxnSpPr>
          <p:nvPr/>
        </p:nvCxnSpPr>
        <p:spPr bwMode="auto">
          <a:xfrm flipH="1">
            <a:off x="5151963" y="4858811"/>
            <a:ext cx="1951137" cy="0"/>
          </a:xfrm>
          <a:prstGeom prst="straightConnector1">
            <a:avLst/>
          </a:prstGeom>
          <a:noFill/>
          <a:ln w="25400" algn="ctr">
            <a:solidFill>
              <a:srgbClr val="000000"/>
            </a:solidFill>
            <a:round/>
            <a:headEnd/>
            <a:tailEnd type="triangle" w="med" len="med"/>
          </a:ln>
        </p:spPr>
      </p:cxnSp>
      <p:sp>
        <p:nvSpPr>
          <p:cNvPr id="15374" name="TextBox 40">
            <a:extLst>
              <a:ext uri="{FF2B5EF4-FFF2-40B4-BE49-F238E27FC236}">
                <a16:creationId xmlns:a16="http://schemas.microsoft.com/office/drawing/2014/main" id="{D267F18D-5680-D241-A184-3B06D7183AFF}"/>
              </a:ext>
            </a:extLst>
          </p:cNvPr>
          <p:cNvSpPr txBox="1">
            <a:spLocks noChangeArrowheads="1"/>
          </p:cNvSpPr>
          <p:nvPr/>
        </p:nvSpPr>
        <p:spPr bwMode="auto">
          <a:xfrm>
            <a:off x="5694441" y="4487113"/>
            <a:ext cx="857864" cy="3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a:t>Answer</a:t>
            </a:r>
          </a:p>
        </p:txBody>
      </p:sp>
      <p:cxnSp>
        <p:nvCxnSpPr>
          <p:cNvPr id="15375" name="Straight Arrow Connector 41">
            <a:extLst>
              <a:ext uri="{FF2B5EF4-FFF2-40B4-BE49-F238E27FC236}">
                <a16:creationId xmlns:a16="http://schemas.microsoft.com/office/drawing/2014/main" id="{1ECC038A-C748-2547-B615-8ECE380C673D}"/>
              </a:ext>
            </a:extLst>
          </p:cNvPr>
          <p:cNvCxnSpPr>
            <a:cxnSpLocks/>
          </p:cNvCxnSpPr>
          <p:nvPr/>
        </p:nvCxnSpPr>
        <p:spPr bwMode="auto">
          <a:xfrm>
            <a:off x="5151963" y="5501748"/>
            <a:ext cx="1982391" cy="0"/>
          </a:xfrm>
          <a:prstGeom prst="straightConnector1">
            <a:avLst/>
          </a:prstGeom>
          <a:noFill/>
          <a:ln w="25400" algn="ctr">
            <a:solidFill>
              <a:srgbClr val="000000"/>
            </a:solidFill>
            <a:round/>
            <a:headEnd/>
            <a:tailEnd type="triangle" w="med" len="med"/>
          </a:ln>
        </p:spPr>
      </p:cxnSp>
      <p:sp>
        <p:nvSpPr>
          <p:cNvPr id="15376" name="TextBox 42">
            <a:extLst>
              <a:ext uri="{FF2B5EF4-FFF2-40B4-BE49-F238E27FC236}">
                <a16:creationId xmlns:a16="http://schemas.microsoft.com/office/drawing/2014/main" id="{EC2602AA-5483-834F-AE11-96185F56CF89}"/>
              </a:ext>
            </a:extLst>
          </p:cNvPr>
          <p:cNvSpPr txBox="1">
            <a:spLocks noChangeArrowheads="1"/>
          </p:cNvSpPr>
          <p:nvPr/>
        </p:nvSpPr>
        <p:spPr bwMode="auto">
          <a:xfrm>
            <a:off x="5239028" y="5141213"/>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5377" name="Process 43">
            <a:extLst>
              <a:ext uri="{FF2B5EF4-FFF2-40B4-BE49-F238E27FC236}">
                <a16:creationId xmlns:a16="http://schemas.microsoft.com/office/drawing/2014/main" id="{0AB13972-5C5C-1947-AE3A-90AD61A0325E}"/>
              </a:ext>
            </a:extLst>
          </p:cNvPr>
          <p:cNvSpPr>
            <a:spLocks noChangeArrowheads="1"/>
          </p:cNvSpPr>
          <p:nvPr/>
        </p:nvSpPr>
        <p:spPr bwMode="auto">
          <a:xfrm>
            <a:off x="3237662" y="3250352"/>
            <a:ext cx="1840631"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dirty="0"/>
              <a:t>Application</a:t>
            </a:r>
          </a:p>
        </p:txBody>
      </p:sp>
    </p:spTree>
    <p:extLst>
      <p:ext uri="{BB962C8B-B14F-4D97-AF65-F5344CB8AC3E}">
        <p14:creationId xmlns:p14="http://schemas.microsoft.com/office/powerpoint/2010/main" val="31495408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561565" y="427661"/>
            <a:ext cx="690399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Client-Side Machine Learning Process</a:t>
            </a:r>
          </a:p>
        </p:txBody>
      </p:sp>
      <p:sp>
        <p:nvSpPr>
          <p:cNvPr id="16386" name="Rounded Rectangle 2">
            <a:extLst>
              <a:ext uri="{FF2B5EF4-FFF2-40B4-BE49-F238E27FC236}">
                <a16:creationId xmlns:a16="http://schemas.microsoft.com/office/drawing/2014/main" id="{FBEF2367-F69D-E247-A529-CB425C13E892}"/>
              </a:ext>
            </a:extLst>
          </p:cNvPr>
          <p:cNvSpPr>
            <a:spLocks noChangeArrowheads="1"/>
          </p:cNvSpPr>
          <p:nvPr/>
        </p:nvSpPr>
        <p:spPr bwMode="auto">
          <a:xfrm>
            <a:off x="2111538" y="2883019"/>
            <a:ext cx="1446609" cy="2678906"/>
          </a:xfrm>
          <a:prstGeom prst="roundRect">
            <a:avLst>
              <a:gd name="adj" fmla="val 16667"/>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7" name="Rectangle 3">
            <a:extLst>
              <a:ext uri="{FF2B5EF4-FFF2-40B4-BE49-F238E27FC236}">
                <a16:creationId xmlns:a16="http://schemas.microsoft.com/office/drawing/2014/main" id="{876468C6-D267-7241-A989-C7CB63DCD2E6}"/>
              </a:ext>
            </a:extLst>
          </p:cNvPr>
          <p:cNvSpPr>
            <a:spLocks noChangeArrowheads="1"/>
          </p:cNvSpPr>
          <p:nvPr/>
        </p:nvSpPr>
        <p:spPr bwMode="auto">
          <a:xfrm>
            <a:off x="2272272" y="3204488"/>
            <a:ext cx="1125141" cy="1982391"/>
          </a:xfrm>
          <a:prstGeom prst="rect">
            <a:avLst/>
          </a:prstGeom>
          <a:solidFill>
            <a:schemeClr val="tx1"/>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8" name="Oval 5">
            <a:extLst>
              <a:ext uri="{FF2B5EF4-FFF2-40B4-BE49-F238E27FC236}">
                <a16:creationId xmlns:a16="http://schemas.microsoft.com/office/drawing/2014/main" id="{D3EF8411-C0CF-934D-BA55-2670A654A815}"/>
              </a:ext>
            </a:extLst>
          </p:cNvPr>
          <p:cNvSpPr>
            <a:spLocks noChangeArrowheads="1"/>
          </p:cNvSpPr>
          <p:nvPr/>
        </p:nvSpPr>
        <p:spPr bwMode="auto">
          <a:xfrm>
            <a:off x="2727686" y="5271710"/>
            <a:ext cx="214313" cy="214313"/>
          </a:xfrm>
          <a:prstGeom prst="ellipse">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6389" name="Process 7">
            <a:extLst>
              <a:ext uri="{FF2B5EF4-FFF2-40B4-BE49-F238E27FC236}">
                <a16:creationId xmlns:a16="http://schemas.microsoft.com/office/drawing/2014/main" id="{3B6711A2-CE50-6E41-8D9A-D364749B08F7}"/>
              </a:ext>
            </a:extLst>
          </p:cNvPr>
          <p:cNvSpPr>
            <a:spLocks noChangeArrowheads="1"/>
          </p:cNvSpPr>
          <p:nvPr/>
        </p:nvSpPr>
        <p:spPr bwMode="auto">
          <a:xfrm>
            <a:off x="7764030" y="900629"/>
            <a:ext cx="3161109" cy="4661297"/>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Server Side</a:t>
            </a:r>
          </a:p>
        </p:txBody>
      </p:sp>
      <p:sp>
        <p:nvSpPr>
          <p:cNvPr id="16390" name="Process 10">
            <a:extLst>
              <a:ext uri="{FF2B5EF4-FFF2-40B4-BE49-F238E27FC236}">
                <a16:creationId xmlns:a16="http://schemas.microsoft.com/office/drawing/2014/main" id="{F9CDC598-CCF6-6D41-9FD5-BA704D6BF660}"/>
              </a:ext>
            </a:extLst>
          </p:cNvPr>
          <p:cNvSpPr>
            <a:spLocks noChangeArrowheads="1"/>
          </p:cNvSpPr>
          <p:nvPr/>
        </p:nvSpPr>
        <p:spPr bwMode="auto">
          <a:xfrm>
            <a:off x="7978343" y="3691156"/>
            <a:ext cx="535781" cy="1656457"/>
          </a:xfrm>
          <a:prstGeom prst="flowChartProcess">
            <a:avLst/>
          </a:prstGeom>
          <a:solidFill>
            <a:srgbClr val="92D050"/>
          </a:solidFill>
          <a:ln w="25400" algn="ctr">
            <a:solidFill>
              <a:srgbClr val="000000"/>
            </a:solidFill>
            <a:round/>
            <a:headEnd/>
            <a:tailEnd/>
          </a:ln>
        </p:spPr>
        <p:txBody>
          <a:bodyPr vert="eaVert"/>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1969"/>
              <a:t>Web Service</a:t>
            </a:r>
          </a:p>
        </p:txBody>
      </p:sp>
      <p:sp>
        <p:nvSpPr>
          <p:cNvPr id="16391" name="Process 11">
            <a:extLst>
              <a:ext uri="{FF2B5EF4-FFF2-40B4-BE49-F238E27FC236}">
                <a16:creationId xmlns:a16="http://schemas.microsoft.com/office/drawing/2014/main" id="{8889A4E6-B1F9-DA44-B604-734F0756DF2C}"/>
              </a:ext>
            </a:extLst>
          </p:cNvPr>
          <p:cNvSpPr>
            <a:spLocks noChangeArrowheads="1"/>
          </p:cNvSpPr>
          <p:nvPr/>
        </p:nvSpPr>
        <p:spPr bwMode="auto">
          <a:xfrm>
            <a:off x="7978343" y="1489988"/>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Feature Extraction</a:t>
            </a:r>
          </a:p>
        </p:txBody>
      </p:sp>
      <p:sp>
        <p:nvSpPr>
          <p:cNvPr id="16392" name="Process 29">
            <a:extLst>
              <a:ext uri="{FF2B5EF4-FFF2-40B4-BE49-F238E27FC236}">
                <a16:creationId xmlns:a16="http://schemas.microsoft.com/office/drawing/2014/main" id="{059500D8-3BFA-D34E-9F97-4D0BC79A4717}"/>
              </a:ext>
            </a:extLst>
          </p:cNvPr>
          <p:cNvSpPr>
            <a:spLocks noChangeArrowheads="1"/>
          </p:cNvSpPr>
          <p:nvPr/>
        </p:nvSpPr>
        <p:spPr bwMode="auto">
          <a:xfrm>
            <a:off x="7978343" y="2238966"/>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Classification</a:t>
            </a:r>
          </a:p>
        </p:txBody>
      </p:sp>
      <p:sp>
        <p:nvSpPr>
          <p:cNvPr id="16393" name="Process 30">
            <a:extLst>
              <a:ext uri="{FF2B5EF4-FFF2-40B4-BE49-F238E27FC236}">
                <a16:creationId xmlns:a16="http://schemas.microsoft.com/office/drawing/2014/main" id="{941CC48E-3DA8-6944-856B-3CFADA816439}"/>
              </a:ext>
            </a:extLst>
          </p:cNvPr>
          <p:cNvSpPr>
            <a:spLocks noChangeArrowheads="1"/>
          </p:cNvSpPr>
          <p:nvPr/>
        </p:nvSpPr>
        <p:spPr bwMode="auto">
          <a:xfrm>
            <a:off x="7978343" y="2987943"/>
            <a:ext cx="2678906" cy="589359"/>
          </a:xfrm>
          <a:prstGeom prst="flowChartProcess">
            <a:avLst/>
          </a:prstGeom>
          <a:solidFill>
            <a:srgbClr val="00B050"/>
          </a:solid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t>Prediction</a:t>
            </a:r>
          </a:p>
        </p:txBody>
      </p:sp>
      <p:cxnSp>
        <p:nvCxnSpPr>
          <p:cNvPr id="16394" name="Straight Arrow Connector 41">
            <a:extLst>
              <a:ext uri="{FF2B5EF4-FFF2-40B4-BE49-F238E27FC236}">
                <a16:creationId xmlns:a16="http://schemas.microsoft.com/office/drawing/2014/main" id="{9F116F53-601E-E045-854B-EA5E2FE6CECC}"/>
              </a:ext>
            </a:extLst>
          </p:cNvPr>
          <p:cNvCxnSpPr>
            <a:cxnSpLocks/>
          </p:cNvCxnSpPr>
          <p:nvPr/>
        </p:nvCxnSpPr>
        <p:spPr bwMode="auto">
          <a:xfrm>
            <a:off x="5674483" y="4154384"/>
            <a:ext cx="1982391" cy="0"/>
          </a:xfrm>
          <a:prstGeom prst="straightConnector1">
            <a:avLst/>
          </a:prstGeom>
          <a:noFill/>
          <a:ln w="25400" algn="ctr">
            <a:solidFill>
              <a:srgbClr val="000000"/>
            </a:solidFill>
            <a:round/>
            <a:headEnd/>
            <a:tailEnd type="triangle" w="med" len="med"/>
          </a:ln>
        </p:spPr>
      </p:cxnSp>
      <p:sp>
        <p:nvSpPr>
          <p:cNvPr id="16395" name="TextBox 42">
            <a:extLst>
              <a:ext uri="{FF2B5EF4-FFF2-40B4-BE49-F238E27FC236}">
                <a16:creationId xmlns:a16="http://schemas.microsoft.com/office/drawing/2014/main" id="{A50261FB-7B21-DF4C-890C-A385FD3D77D5}"/>
              </a:ext>
            </a:extLst>
          </p:cNvPr>
          <p:cNvSpPr txBox="1">
            <a:spLocks noChangeArrowheads="1"/>
          </p:cNvSpPr>
          <p:nvPr/>
        </p:nvSpPr>
        <p:spPr bwMode="auto">
          <a:xfrm>
            <a:off x="5761548" y="3793847"/>
            <a:ext cx="1806841" cy="8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Answer Evaluation</a:t>
            </a:r>
            <a:br>
              <a:rPr lang="en-US" altLang="en-US" sz="1687" dirty="0"/>
            </a:br>
            <a:r>
              <a:rPr lang="en-US" altLang="en-US" sz="1687" dirty="0"/>
              <a:t>Reinforcement</a:t>
            </a:r>
            <a:br>
              <a:rPr lang="en-US" altLang="en-US" sz="1687" dirty="0"/>
            </a:br>
            <a:r>
              <a:rPr lang="en-US" altLang="en-US" sz="1687" dirty="0"/>
              <a:t>Learning</a:t>
            </a:r>
          </a:p>
        </p:txBody>
      </p:sp>
      <p:sp>
        <p:nvSpPr>
          <p:cNvPr id="16396" name="Process 1">
            <a:extLst>
              <a:ext uri="{FF2B5EF4-FFF2-40B4-BE49-F238E27FC236}">
                <a16:creationId xmlns:a16="http://schemas.microsoft.com/office/drawing/2014/main" id="{38094B63-BBF8-3342-B56D-EE751B6D84A0}"/>
              </a:ext>
            </a:extLst>
          </p:cNvPr>
          <p:cNvSpPr>
            <a:spLocks noChangeArrowheads="1"/>
          </p:cNvSpPr>
          <p:nvPr/>
        </p:nvSpPr>
        <p:spPr bwMode="auto">
          <a:xfrm>
            <a:off x="3799249" y="2828326"/>
            <a:ext cx="1875234" cy="2733600"/>
          </a:xfrm>
          <a:prstGeom prst="flowChartProcess">
            <a:avLst/>
          </a:prstGeom>
          <a:blipFill dpi="0" rotWithShape="0">
            <a:blip r:embed="rId2"/>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Application</a:t>
            </a:r>
          </a:p>
        </p:txBody>
      </p:sp>
      <p:sp>
        <p:nvSpPr>
          <p:cNvPr id="9" name="Process 8">
            <a:extLst>
              <a:ext uri="{FF2B5EF4-FFF2-40B4-BE49-F238E27FC236}">
                <a16:creationId xmlns:a16="http://schemas.microsoft.com/office/drawing/2014/main" id="{7A4F15F2-3290-7940-926E-364A7054B767}"/>
              </a:ext>
            </a:extLst>
          </p:cNvPr>
          <p:cNvSpPr/>
          <p:nvPr/>
        </p:nvSpPr>
        <p:spPr bwMode="auto">
          <a:xfrm>
            <a:off x="4013561" y="4154383"/>
            <a:ext cx="1419820" cy="1224483"/>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Copy of</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sp>
        <p:nvSpPr>
          <p:cNvPr id="19" name="Process 18">
            <a:extLst>
              <a:ext uri="{FF2B5EF4-FFF2-40B4-BE49-F238E27FC236}">
                <a16:creationId xmlns:a16="http://schemas.microsoft.com/office/drawing/2014/main" id="{53CF1400-5768-6A45-9DF0-B9635479008B}"/>
              </a:ext>
            </a:extLst>
          </p:cNvPr>
          <p:cNvSpPr/>
          <p:nvPr/>
        </p:nvSpPr>
        <p:spPr bwMode="auto">
          <a:xfrm>
            <a:off x="8728436" y="3691156"/>
            <a:ext cx="1910953" cy="16564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Model Creation / Updates</a:t>
            </a:r>
          </a:p>
        </p:txBody>
      </p:sp>
      <p:sp>
        <p:nvSpPr>
          <p:cNvPr id="16399" name="TextBox 4">
            <a:extLst>
              <a:ext uri="{FF2B5EF4-FFF2-40B4-BE49-F238E27FC236}">
                <a16:creationId xmlns:a16="http://schemas.microsoft.com/office/drawing/2014/main" id="{40B956D2-8209-9645-9A5C-744EDFF5C05E}"/>
              </a:ext>
            </a:extLst>
          </p:cNvPr>
          <p:cNvSpPr txBox="1">
            <a:spLocks noChangeArrowheads="1"/>
          </p:cNvSpPr>
          <p:nvPr/>
        </p:nvSpPr>
        <p:spPr bwMode="auto">
          <a:xfrm>
            <a:off x="3955518" y="3284855"/>
            <a:ext cx="1538140" cy="6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687" dirty="0"/>
              <a:t>Requests / Answers</a:t>
            </a:r>
          </a:p>
        </p:txBody>
      </p:sp>
      <p:sp>
        <p:nvSpPr>
          <p:cNvPr id="21" name="Process 20">
            <a:extLst>
              <a:ext uri="{FF2B5EF4-FFF2-40B4-BE49-F238E27FC236}">
                <a16:creationId xmlns:a16="http://schemas.microsoft.com/office/drawing/2014/main" id="{CB3287C0-FB02-2644-8354-043E5A19A381}"/>
              </a:ext>
            </a:extLst>
          </p:cNvPr>
          <p:cNvSpPr/>
          <p:nvPr/>
        </p:nvSpPr>
        <p:spPr bwMode="auto">
          <a:xfrm>
            <a:off x="5942374" y="4943545"/>
            <a:ext cx="1419820" cy="1002357"/>
          </a:xfrm>
          <a:prstGeom prst="flowChartProcess">
            <a:avLst/>
          </a:prstGeom>
          <a:solidFill>
            <a:schemeClr val="accent1">
              <a:lumMod val="60000"/>
              <a:lumOff val="40000"/>
            </a:schemeClr>
          </a:solidFill>
          <a:ln w="25400" cap="flat" cmpd="sng" algn="ctr">
            <a:solidFill>
              <a:srgbClr val="000000"/>
            </a:solidFill>
            <a:prstDash val="solid"/>
            <a:round/>
            <a:headEnd type="none" w="med" len="med"/>
            <a:tailEnd type="none" w="med" len="med"/>
          </a:ln>
          <a:effectLst/>
          <a:extLst>
            <a:ext uri="{AF507438-7753-43e0-B8FC-AC1667EBCBE1}"/>
          </a:extLst>
        </p:spPr>
        <p:txBody>
          <a:bodyPr/>
          <a:lstStyle/>
          <a:p>
            <a:pPr algn="ctr" eaLnBrk="1" hangingPunct="1">
              <a:defRPr/>
            </a:pPr>
            <a:r>
              <a:rPr lang="en-US" sz="1266" dirty="0">
                <a:latin typeface="Gill Sans" charset="0"/>
                <a:ea typeface="ヒラギノ角ゴ ProN W3" charset="0"/>
                <a:cs typeface="ヒラギノ角ゴ ProN W3" charset="0"/>
                <a:sym typeface="Gill Sans" charset="0"/>
              </a:rPr>
              <a:t>Updated</a:t>
            </a:r>
          </a:p>
          <a:p>
            <a:pPr algn="ctr" eaLnBrk="1" hangingPunct="1">
              <a:defRPr/>
            </a:pPr>
            <a:r>
              <a:rPr lang="en-US" sz="1266" dirty="0">
                <a:latin typeface="Gill Sans" charset="0"/>
                <a:ea typeface="ヒラギノ角ゴ ProN W3" charset="0"/>
                <a:cs typeface="ヒラギノ角ゴ ProN W3" charset="0"/>
                <a:sym typeface="Gill Sans" charset="0"/>
              </a:rPr>
              <a:t>Model</a:t>
            </a:r>
          </a:p>
        </p:txBody>
      </p:sp>
      <p:cxnSp>
        <p:nvCxnSpPr>
          <p:cNvPr id="16401" name="Elbow Connector 9">
            <a:extLst>
              <a:ext uri="{FF2B5EF4-FFF2-40B4-BE49-F238E27FC236}">
                <a16:creationId xmlns:a16="http://schemas.microsoft.com/office/drawing/2014/main" id="{08922664-744A-3649-A401-F6A948371A3B}"/>
              </a:ext>
            </a:extLst>
          </p:cNvPr>
          <p:cNvCxnSpPr>
            <a:cxnSpLocks noChangeShapeType="1"/>
          </p:cNvCxnSpPr>
          <p:nvPr/>
        </p:nvCxnSpPr>
        <p:spPr bwMode="auto">
          <a:xfrm rot="10800000" flipV="1">
            <a:off x="7366659" y="5390029"/>
            <a:ext cx="2317254" cy="343793"/>
          </a:xfrm>
          <a:prstGeom prst="bentConnector3">
            <a:avLst>
              <a:gd name="adj1" fmla="val -176"/>
            </a:avLst>
          </a:prstGeom>
          <a:noFill/>
          <a:ln w="25400" algn="ctr">
            <a:solidFill>
              <a:srgbClr val="000000"/>
            </a:solidFill>
            <a:round/>
            <a:headEnd/>
            <a:tailEnd type="triangle" w="med" len="med"/>
          </a:ln>
        </p:spPr>
      </p:cxnSp>
      <p:cxnSp>
        <p:nvCxnSpPr>
          <p:cNvPr id="16402" name="Elbow Connector 14">
            <a:extLst>
              <a:ext uri="{FF2B5EF4-FFF2-40B4-BE49-F238E27FC236}">
                <a16:creationId xmlns:a16="http://schemas.microsoft.com/office/drawing/2014/main" id="{23456F71-5941-824C-B3F7-85919A626E89}"/>
              </a:ext>
            </a:extLst>
          </p:cNvPr>
          <p:cNvCxnSpPr>
            <a:cxnSpLocks noChangeShapeType="1"/>
            <a:endCxn id="9" idx="2"/>
          </p:cNvCxnSpPr>
          <p:nvPr/>
        </p:nvCxnSpPr>
        <p:spPr bwMode="auto">
          <a:xfrm rot="10800000">
            <a:off x="4723472" y="5378867"/>
            <a:ext cx="1218905" cy="343797"/>
          </a:xfrm>
          <a:prstGeom prst="bentConnector2">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23515092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AA8231-3529-A449-A205-F1B288C8E20D}"/>
              </a:ext>
            </a:extLst>
          </p:cNvPr>
          <p:cNvSpPr>
            <a:spLocks/>
          </p:cNvSpPr>
          <p:nvPr/>
        </p:nvSpPr>
        <p:spPr bwMode="auto">
          <a:xfrm>
            <a:off x="6271921" y="154251"/>
            <a:ext cx="4955977"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1pPr>
            <a:lvl2pPr marL="742950" indent="-28575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2pPr>
            <a:lvl3pPr marL="11430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3pPr>
            <a:lvl4pPr marL="16002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4pPr>
            <a:lvl5pPr marL="2057400" indent="-228600">
              <a:spcBef>
                <a:spcPts val="4400"/>
              </a:spcBef>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5pPr>
            <a:lvl6pPr marL="25146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6pPr>
            <a:lvl7pPr marL="29718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7pPr>
            <a:lvl8pPr marL="34290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8pPr>
            <a:lvl9pPr marL="3886200" indent="-228600" eaLnBrk="0" fontAlgn="base" hangingPunct="0">
              <a:spcBef>
                <a:spcPts val="4400"/>
              </a:spcBef>
              <a:spcAft>
                <a:spcPct val="0"/>
              </a:spcAft>
              <a:buClr>
                <a:srgbClr val="1B7ABC"/>
              </a:buClr>
              <a:buSzPct val="145000"/>
              <a:buFont typeface="M Avenir Medium" charset="0"/>
              <a:buChar char="•"/>
              <a:defRPr sz="3800">
                <a:solidFill>
                  <a:srgbClr val="818181"/>
                </a:solidFill>
                <a:latin typeface="M Avenir Medium" charset="0"/>
                <a:ea typeface="ヒラギノ角ゴ ProN W6" panose="020B0300000000000000" pitchFamily="34" charset="-128"/>
                <a:sym typeface="M Avenir Medium" charset="0"/>
              </a:defRPr>
            </a:lvl9pPr>
          </a:lstStyle>
          <a:p>
            <a:pPr>
              <a:lnSpc>
                <a:spcPct val="90000"/>
              </a:lnSpc>
              <a:spcBef>
                <a:spcPct val="0"/>
              </a:spcBef>
              <a:buClrTx/>
              <a:buSzTx/>
              <a:buNone/>
            </a:pPr>
            <a:r>
              <a:rPr lang="en-US" altLang="en-US" sz="4400" dirty="0">
                <a:solidFill>
                  <a:schemeClr val="tx1"/>
                </a:solidFill>
                <a:latin typeface="Franklin Gothic Medium Cond" panose="020B0606030402020204" pitchFamily="34" charset="0"/>
                <a:ea typeface="+mj-ea"/>
                <a:cs typeface="+mj-cs"/>
                <a:sym typeface="H Avenir Heavy" charset="0"/>
              </a:rPr>
              <a:t>Client-Side</a:t>
            </a:r>
          </a:p>
        </p:txBody>
      </p:sp>
      <p:sp>
        <p:nvSpPr>
          <p:cNvPr id="17411" name="Rectangle 3">
            <a:extLst>
              <a:ext uri="{FF2B5EF4-FFF2-40B4-BE49-F238E27FC236}">
                <a16:creationId xmlns:a16="http://schemas.microsoft.com/office/drawing/2014/main" id="{D0D9B4EB-6621-F74D-9125-312C8A685A12}"/>
              </a:ext>
            </a:extLst>
          </p:cNvPr>
          <p:cNvSpPr>
            <a:spLocks noGrp="1" noChangeArrowheads="1"/>
          </p:cNvSpPr>
          <p:nvPr>
            <p:ph type="title"/>
          </p:nvPr>
        </p:nvSpPr>
        <p:spPr>
          <a:xfrm>
            <a:off x="386499" y="254524"/>
            <a:ext cx="5099901" cy="540618"/>
          </a:xfrm>
        </p:spPr>
        <p:txBody>
          <a:bodyPr/>
          <a:lstStyle/>
          <a:p>
            <a:pPr eaLnBrk="1" hangingPunct="1"/>
            <a:r>
              <a:rPr lang="en-US" altLang="en-US" dirty="0"/>
              <a:t>Server-Side</a:t>
            </a:r>
          </a:p>
        </p:txBody>
      </p:sp>
      <p:sp>
        <p:nvSpPr>
          <p:cNvPr id="17412" name="Rectangle 4">
            <a:extLst>
              <a:ext uri="{FF2B5EF4-FFF2-40B4-BE49-F238E27FC236}">
                <a16:creationId xmlns:a16="http://schemas.microsoft.com/office/drawing/2014/main" id="{FB98FF07-247B-E04D-A3C6-75E8991346F7}"/>
              </a:ext>
            </a:extLst>
          </p:cNvPr>
          <p:cNvSpPr>
            <a:spLocks noGrp="1" noChangeArrowheads="1"/>
          </p:cNvSpPr>
          <p:nvPr>
            <p:ph type="body" idx="1"/>
          </p:nvPr>
        </p:nvSpPr>
        <p:spPr>
          <a:xfrm>
            <a:off x="432154" y="1433739"/>
            <a:ext cx="5663846" cy="4810845"/>
          </a:xfrm>
        </p:spPr>
        <p:txBody>
          <a:bodyPr/>
          <a:lstStyle/>
          <a:p>
            <a:pPr eaLnBrk="1" hangingPunct="1"/>
            <a:r>
              <a:rPr lang="en-US" altLang="en-US" dirty="0"/>
              <a:t>Lots of data and CPU power</a:t>
            </a:r>
          </a:p>
          <a:p>
            <a:pPr eaLnBrk="1" hangingPunct="1"/>
            <a:r>
              <a:rPr lang="en-US" altLang="en-US" dirty="0"/>
              <a:t>Full ecosystem</a:t>
            </a:r>
          </a:p>
          <a:p>
            <a:pPr eaLnBrk="1" hangingPunct="1"/>
            <a:r>
              <a:rPr lang="en-US" altLang="en-US" dirty="0"/>
              <a:t>All clients use updated models</a:t>
            </a:r>
          </a:p>
          <a:p>
            <a:pPr eaLnBrk="1" hangingPunct="1"/>
            <a:r>
              <a:rPr lang="en-US" altLang="en-US" dirty="0"/>
              <a:t>Platform agnostic</a:t>
            </a:r>
          </a:p>
          <a:p>
            <a:pPr eaLnBrk="1" hangingPunct="1"/>
            <a:endParaRPr lang="en-US" altLang="en-US" dirty="0"/>
          </a:p>
        </p:txBody>
      </p:sp>
      <p:sp>
        <p:nvSpPr>
          <p:cNvPr id="6" name="Rectangle 4">
            <a:extLst>
              <a:ext uri="{FF2B5EF4-FFF2-40B4-BE49-F238E27FC236}">
                <a16:creationId xmlns:a16="http://schemas.microsoft.com/office/drawing/2014/main" id="{C07B2A1D-4CBF-2145-B279-B87066F8D84C}"/>
              </a:ext>
            </a:extLst>
          </p:cNvPr>
          <p:cNvSpPr txBox="1">
            <a:spLocks noChangeArrowheads="1"/>
          </p:cNvSpPr>
          <p:nvPr/>
        </p:nvSpPr>
        <p:spPr>
          <a:xfrm>
            <a:off x="6271921" y="1431007"/>
            <a:ext cx="5663846" cy="4810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ＭＳ Ｐゴシック" panose="020B0600070205080204" pitchFamily="34" charset="-128"/>
              </a:rPr>
              <a:t>Works offline</a:t>
            </a:r>
          </a:p>
          <a:p>
            <a:r>
              <a:rPr lang="en-US" altLang="en-US" dirty="0">
                <a:ea typeface="ＭＳ Ｐゴシック" panose="020B0600070205080204" pitchFamily="34" charset="-128"/>
              </a:rPr>
              <a:t>Quick and local evaluation of inputs</a:t>
            </a:r>
          </a:p>
          <a:p>
            <a:r>
              <a:rPr lang="en-US" altLang="en-US" dirty="0">
                <a:ea typeface="ＭＳ Ｐゴシック" panose="020B0600070205080204" pitchFamily="34" charset="-128"/>
              </a:rPr>
              <a:t>No transaction cost</a:t>
            </a:r>
          </a:p>
          <a:p>
            <a:pPr marL="0" indent="0">
              <a:buNone/>
            </a:pPr>
            <a:endParaRPr lang="en-US" altLang="en-US" dirty="0"/>
          </a:p>
        </p:txBody>
      </p:sp>
    </p:spTree>
    <p:extLst>
      <p:ext uri="{BB962C8B-B14F-4D97-AF65-F5344CB8AC3E}">
        <p14:creationId xmlns:p14="http://schemas.microsoft.com/office/powerpoint/2010/main" val="3284144589"/>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333" dirty="0"/>
              <a:t>Required ML Skills for Developers</a:t>
            </a:r>
          </a:p>
        </p:txBody>
      </p:sp>
      <p:sp>
        <p:nvSpPr>
          <p:cNvPr id="4" name="Rectangle 3">
            <a:extLst>
              <a:ext uri="{FF2B5EF4-FFF2-40B4-BE49-F238E27FC236}">
                <a16:creationId xmlns:a16="http://schemas.microsoft.com/office/drawing/2014/main" id="{84808186-519A-1E47-B85E-948B01ED41FF}"/>
              </a:ext>
            </a:extLst>
          </p:cNvPr>
          <p:cNvSpPr/>
          <p:nvPr/>
        </p:nvSpPr>
        <p:spPr>
          <a:xfrm>
            <a:off x="609600" y="1700808"/>
            <a:ext cx="7946099" cy="62662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Coding skills still required to interface with APIs</a:t>
            </a:r>
          </a:p>
        </p:txBody>
      </p:sp>
      <p:sp>
        <p:nvSpPr>
          <p:cNvPr id="5" name="Rectangle 4">
            <a:extLst>
              <a:ext uri="{FF2B5EF4-FFF2-40B4-BE49-F238E27FC236}">
                <a16:creationId xmlns:a16="http://schemas.microsoft.com/office/drawing/2014/main" id="{46C19BA3-A375-CB4C-88A4-2EB7A48C4C9C}"/>
              </a:ext>
            </a:extLst>
          </p:cNvPr>
          <p:cNvSpPr/>
          <p:nvPr/>
        </p:nvSpPr>
        <p:spPr>
          <a:xfrm>
            <a:off x="609600" y="2447937"/>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Understanding of data and how it works</a:t>
            </a:r>
          </a:p>
        </p:txBody>
      </p:sp>
      <p:sp>
        <p:nvSpPr>
          <p:cNvPr id="6" name="Rectangle 5">
            <a:extLst>
              <a:ext uri="{FF2B5EF4-FFF2-40B4-BE49-F238E27FC236}">
                <a16:creationId xmlns:a16="http://schemas.microsoft.com/office/drawing/2014/main" id="{94E7BE20-6019-C14E-8308-B8F56264FDEB}"/>
              </a:ext>
            </a:extLst>
          </p:cNvPr>
          <p:cNvSpPr/>
          <p:nvPr/>
        </p:nvSpPr>
        <p:spPr>
          <a:xfrm>
            <a:off x="609600" y="3195068"/>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math and statistics skills</a:t>
            </a:r>
          </a:p>
        </p:txBody>
      </p:sp>
      <p:sp>
        <p:nvSpPr>
          <p:cNvPr id="7" name="Rectangle 6">
            <a:extLst>
              <a:ext uri="{FF2B5EF4-FFF2-40B4-BE49-F238E27FC236}">
                <a16:creationId xmlns:a16="http://schemas.microsoft.com/office/drawing/2014/main" id="{27DF8369-EA12-B54F-8246-3DD5FFD2DA58}"/>
              </a:ext>
            </a:extLst>
          </p:cNvPr>
          <p:cNvSpPr/>
          <p:nvPr/>
        </p:nvSpPr>
        <p:spPr>
          <a:xfrm>
            <a:off x="609600" y="3947443"/>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Know the algorithms and capabilities that are available</a:t>
            </a:r>
          </a:p>
        </p:txBody>
      </p:sp>
      <p:pic>
        <p:nvPicPr>
          <p:cNvPr id="10" name="Picture 9">
            <a:extLst>
              <a:ext uri="{FF2B5EF4-FFF2-40B4-BE49-F238E27FC236}">
                <a16:creationId xmlns:a16="http://schemas.microsoft.com/office/drawing/2014/main" id="{A740DB30-95C3-3F4F-9987-25005AB91E21}"/>
              </a:ext>
            </a:extLst>
          </p:cNvPr>
          <p:cNvPicPr>
            <a:picLocks noChangeAspect="1"/>
          </p:cNvPicPr>
          <p:nvPr/>
        </p:nvPicPr>
        <p:blipFill>
          <a:blip r:embed="rId3"/>
          <a:stretch>
            <a:fillRect/>
          </a:stretch>
        </p:blipFill>
        <p:spPr>
          <a:xfrm>
            <a:off x="9155200" y="1711021"/>
            <a:ext cx="3036801" cy="3259500"/>
          </a:xfrm>
          <a:prstGeom prst="rect">
            <a:avLst/>
          </a:prstGeom>
        </p:spPr>
      </p:pic>
    </p:spTree>
    <p:extLst>
      <p:ext uri="{BB962C8B-B14F-4D97-AF65-F5344CB8AC3E}">
        <p14:creationId xmlns:p14="http://schemas.microsoft.com/office/powerpoint/2010/main" val="4223143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222A7-37E6-724E-87F3-9C7102627822}"/>
              </a:ext>
            </a:extLst>
          </p:cNvPr>
          <p:cNvSpPr>
            <a:spLocks noGrp="1"/>
          </p:cNvSpPr>
          <p:nvPr>
            <p:ph type="title"/>
          </p:nvPr>
        </p:nvSpPr>
        <p:spPr/>
        <p:txBody>
          <a:bodyPr/>
          <a:lstStyle/>
          <a:p>
            <a:r>
              <a:rPr lang="en-US" dirty="0"/>
              <a:t>Prepare for Ambiguity</a:t>
            </a:r>
          </a:p>
        </p:txBody>
      </p:sp>
      <p:pic>
        <p:nvPicPr>
          <p:cNvPr id="4" name="Picture 3">
            <a:extLst>
              <a:ext uri="{FF2B5EF4-FFF2-40B4-BE49-F238E27FC236}">
                <a16:creationId xmlns:a16="http://schemas.microsoft.com/office/drawing/2014/main" id="{23E177D7-282C-CC4A-8DB8-406F3F3A6622}"/>
              </a:ext>
            </a:extLst>
          </p:cNvPr>
          <p:cNvPicPr>
            <a:picLocks noChangeAspect="1"/>
          </p:cNvPicPr>
          <p:nvPr/>
        </p:nvPicPr>
        <p:blipFill>
          <a:blip r:embed="rId2"/>
          <a:stretch>
            <a:fillRect/>
          </a:stretch>
        </p:blipFill>
        <p:spPr>
          <a:xfrm>
            <a:off x="7898904" y="1604797"/>
            <a:ext cx="4293096" cy="4293096"/>
          </a:xfrm>
          <a:prstGeom prst="rect">
            <a:avLst/>
          </a:prstGeom>
        </p:spPr>
      </p:pic>
      <p:sp>
        <p:nvSpPr>
          <p:cNvPr id="5" name="Rectangle 4">
            <a:extLst>
              <a:ext uri="{FF2B5EF4-FFF2-40B4-BE49-F238E27FC236}">
                <a16:creationId xmlns:a16="http://schemas.microsoft.com/office/drawing/2014/main" id="{5B19403D-C3AA-1D49-8AC6-53F2B8E57E9F}"/>
              </a:ext>
            </a:extLst>
          </p:cNvPr>
          <p:cNvSpPr/>
          <p:nvPr/>
        </p:nvSpPr>
        <p:spPr>
          <a:xfrm>
            <a:off x="609600" y="170080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41.23% Cat</a:t>
            </a:r>
          </a:p>
        </p:txBody>
      </p:sp>
      <p:sp>
        <p:nvSpPr>
          <p:cNvPr id="6" name="Rectangle 5">
            <a:extLst>
              <a:ext uri="{FF2B5EF4-FFF2-40B4-BE49-F238E27FC236}">
                <a16:creationId xmlns:a16="http://schemas.microsoft.com/office/drawing/2014/main" id="{898B6956-6C77-7C44-B245-5394D8BD62F5}"/>
              </a:ext>
            </a:extLst>
          </p:cNvPr>
          <p:cNvSpPr/>
          <p:nvPr/>
        </p:nvSpPr>
        <p:spPr>
          <a:xfrm>
            <a:off x="609600" y="2447937"/>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35.41% Octopus</a:t>
            </a:r>
          </a:p>
        </p:txBody>
      </p:sp>
      <p:sp>
        <p:nvSpPr>
          <p:cNvPr id="7" name="Rectangle 6">
            <a:extLst>
              <a:ext uri="{FF2B5EF4-FFF2-40B4-BE49-F238E27FC236}">
                <a16:creationId xmlns:a16="http://schemas.microsoft.com/office/drawing/2014/main" id="{95FEDED3-18AF-5040-A2BF-BA052AF71915}"/>
              </a:ext>
            </a:extLst>
          </p:cNvPr>
          <p:cNvSpPr/>
          <p:nvPr/>
        </p:nvSpPr>
        <p:spPr>
          <a:xfrm>
            <a:off x="609600" y="3195068"/>
            <a:ext cx="7289304"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23.36% Superman</a:t>
            </a:r>
          </a:p>
        </p:txBody>
      </p:sp>
      <p:sp>
        <p:nvSpPr>
          <p:cNvPr id="8" name="Rectangle 7">
            <a:extLst>
              <a:ext uri="{FF2B5EF4-FFF2-40B4-BE49-F238E27FC236}">
                <a16:creationId xmlns:a16="http://schemas.microsoft.com/office/drawing/2014/main" id="{ABD8F69E-5A76-5A44-AD7D-0C371321060A}"/>
              </a:ext>
            </a:extLst>
          </p:cNvPr>
          <p:cNvSpPr/>
          <p:nvPr/>
        </p:nvSpPr>
        <p:spPr>
          <a:xfrm>
            <a:off x="609600" y="1700808"/>
            <a:ext cx="7946099"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43.3% Cat</a:t>
            </a:r>
          </a:p>
        </p:txBody>
      </p:sp>
      <p:sp>
        <p:nvSpPr>
          <p:cNvPr id="9" name="Rectangle 8">
            <a:extLst>
              <a:ext uri="{FF2B5EF4-FFF2-40B4-BE49-F238E27FC236}">
                <a16:creationId xmlns:a16="http://schemas.microsoft.com/office/drawing/2014/main" id="{670C338F-5579-BA4C-8770-BECA96A3A9CF}"/>
              </a:ext>
            </a:extLst>
          </p:cNvPr>
          <p:cNvSpPr/>
          <p:nvPr/>
        </p:nvSpPr>
        <p:spPr>
          <a:xfrm>
            <a:off x="609600" y="2447937"/>
            <a:ext cx="7946099"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35.2% Octopus</a:t>
            </a:r>
          </a:p>
        </p:txBody>
      </p:sp>
      <p:sp>
        <p:nvSpPr>
          <p:cNvPr id="10" name="Rectangle 9">
            <a:extLst>
              <a:ext uri="{FF2B5EF4-FFF2-40B4-BE49-F238E27FC236}">
                <a16:creationId xmlns:a16="http://schemas.microsoft.com/office/drawing/2014/main" id="{B0CCB460-CAE7-C643-A02D-675E5EE2CBE1}"/>
              </a:ext>
            </a:extLst>
          </p:cNvPr>
          <p:cNvSpPr/>
          <p:nvPr/>
        </p:nvSpPr>
        <p:spPr>
          <a:xfrm>
            <a:off x="609600" y="3195068"/>
            <a:ext cx="7946099"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21.5% Superman</a:t>
            </a:r>
          </a:p>
        </p:txBody>
      </p:sp>
    </p:spTree>
    <p:extLst>
      <p:ext uri="{BB962C8B-B14F-4D97-AF65-F5344CB8AC3E}">
        <p14:creationId xmlns:p14="http://schemas.microsoft.com/office/powerpoint/2010/main" val="321710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12C0-BAB8-E542-A295-0980B8683D72}"/>
              </a:ext>
            </a:extLst>
          </p:cNvPr>
          <p:cNvSpPr>
            <a:spLocks noGrp="1"/>
          </p:cNvSpPr>
          <p:nvPr>
            <p:ph type="title"/>
          </p:nvPr>
        </p:nvSpPr>
        <p:spPr/>
        <p:txBody>
          <a:bodyPr/>
          <a:lstStyle/>
          <a:p>
            <a:r>
              <a:rPr lang="en-US" dirty="0"/>
              <a:t>Machine Learning Frameworks</a:t>
            </a:r>
          </a:p>
        </p:txBody>
      </p:sp>
      <p:pic>
        <p:nvPicPr>
          <p:cNvPr id="4" name="Picture 3">
            <a:extLst>
              <a:ext uri="{FF2B5EF4-FFF2-40B4-BE49-F238E27FC236}">
                <a16:creationId xmlns:a16="http://schemas.microsoft.com/office/drawing/2014/main" id="{AB52DAAD-CC17-5B45-8D11-FB09854FAC37}"/>
              </a:ext>
            </a:extLst>
          </p:cNvPr>
          <p:cNvPicPr>
            <a:picLocks noChangeAspect="1"/>
          </p:cNvPicPr>
          <p:nvPr/>
        </p:nvPicPr>
        <p:blipFill>
          <a:blip r:embed="rId3"/>
          <a:stretch>
            <a:fillRect/>
          </a:stretch>
        </p:blipFill>
        <p:spPr>
          <a:xfrm>
            <a:off x="1098551" y="1478656"/>
            <a:ext cx="2012632" cy="2012632"/>
          </a:xfrm>
          <a:prstGeom prst="rect">
            <a:avLst/>
          </a:prstGeom>
        </p:spPr>
      </p:pic>
      <p:pic>
        <p:nvPicPr>
          <p:cNvPr id="5" name="Picture 4">
            <a:extLst>
              <a:ext uri="{FF2B5EF4-FFF2-40B4-BE49-F238E27FC236}">
                <a16:creationId xmlns:a16="http://schemas.microsoft.com/office/drawing/2014/main" id="{9C2817DE-784D-0245-B575-4B4B49E173C1}"/>
              </a:ext>
            </a:extLst>
          </p:cNvPr>
          <p:cNvPicPr>
            <a:picLocks noChangeAspect="1"/>
          </p:cNvPicPr>
          <p:nvPr/>
        </p:nvPicPr>
        <p:blipFill>
          <a:blip r:embed="rId4"/>
          <a:stretch>
            <a:fillRect/>
          </a:stretch>
        </p:blipFill>
        <p:spPr>
          <a:xfrm>
            <a:off x="4377691" y="1380072"/>
            <a:ext cx="2247900" cy="2209800"/>
          </a:xfrm>
          <a:prstGeom prst="rect">
            <a:avLst/>
          </a:prstGeom>
        </p:spPr>
      </p:pic>
      <p:pic>
        <p:nvPicPr>
          <p:cNvPr id="6" name="Picture 5">
            <a:extLst>
              <a:ext uri="{FF2B5EF4-FFF2-40B4-BE49-F238E27FC236}">
                <a16:creationId xmlns:a16="http://schemas.microsoft.com/office/drawing/2014/main" id="{500C2332-D44D-3040-BAD3-F1B71645B3DB}"/>
              </a:ext>
            </a:extLst>
          </p:cNvPr>
          <p:cNvPicPr>
            <a:picLocks noChangeAspect="1"/>
          </p:cNvPicPr>
          <p:nvPr/>
        </p:nvPicPr>
        <p:blipFill>
          <a:blip r:embed="rId5"/>
          <a:stretch>
            <a:fillRect/>
          </a:stretch>
        </p:blipFill>
        <p:spPr>
          <a:xfrm>
            <a:off x="7439660" y="1478656"/>
            <a:ext cx="3530600" cy="1905000"/>
          </a:xfrm>
          <a:prstGeom prst="rect">
            <a:avLst/>
          </a:prstGeom>
        </p:spPr>
      </p:pic>
      <p:pic>
        <p:nvPicPr>
          <p:cNvPr id="9" name="Picture 8">
            <a:extLst>
              <a:ext uri="{FF2B5EF4-FFF2-40B4-BE49-F238E27FC236}">
                <a16:creationId xmlns:a16="http://schemas.microsoft.com/office/drawing/2014/main" id="{873591F9-DEBF-264A-B8C7-B8808EFA5AD1}"/>
              </a:ext>
            </a:extLst>
          </p:cNvPr>
          <p:cNvPicPr>
            <a:picLocks noChangeAspect="1"/>
          </p:cNvPicPr>
          <p:nvPr/>
        </p:nvPicPr>
        <p:blipFill>
          <a:blip r:embed="rId6"/>
          <a:stretch>
            <a:fillRect/>
          </a:stretch>
        </p:blipFill>
        <p:spPr>
          <a:xfrm>
            <a:off x="6957061" y="3831331"/>
            <a:ext cx="2247899" cy="2247899"/>
          </a:xfrm>
          <a:prstGeom prst="rect">
            <a:avLst/>
          </a:prstGeom>
        </p:spPr>
      </p:pic>
      <p:pic>
        <p:nvPicPr>
          <p:cNvPr id="10" name="Picture 9">
            <a:extLst>
              <a:ext uri="{FF2B5EF4-FFF2-40B4-BE49-F238E27FC236}">
                <a16:creationId xmlns:a16="http://schemas.microsoft.com/office/drawing/2014/main" id="{B20E0C1C-D828-364C-9DE4-61A8D2E0C77B}"/>
              </a:ext>
            </a:extLst>
          </p:cNvPr>
          <p:cNvPicPr>
            <a:picLocks noChangeAspect="1"/>
          </p:cNvPicPr>
          <p:nvPr/>
        </p:nvPicPr>
        <p:blipFill>
          <a:blip r:embed="rId7"/>
          <a:stretch>
            <a:fillRect/>
          </a:stretch>
        </p:blipFill>
        <p:spPr>
          <a:xfrm>
            <a:off x="1954914" y="4312659"/>
            <a:ext cx="2312537" cy="1549400"/>
          </a:xfrm>
          <a:prstGeom prst="rect">
            <a:avLst/>
          </a:prstGeom>
        </p:spPr>
      </p:pic>
    </p:spTree>
    <p:extLst>
      <p:ext uri="{BB962C8B-B14F-4D97-AF65-F5344CB8AC3E}">
        <p14:creationId xmlns:p14="http://schemas.microsoft.com/office/powerpoint/2010/main" val="269688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A03D-222C-0D49-84BC-AA4CB256F1F8}"/>
              </a:ext>
            </a:extLst>
          </p:cNvPr>
          <p:cNvSpPr>
            <a:spLocks noGrp="1"/>
          </p:cNvSpPr>
          <p:nvPr>
            <p:ph type="title"/>
          </p:nvPr>
        </p:nvSpPr>
        <p:spPr/>
        <p:txBody>
          <a:bodyPr/>
          <a:lstStyle/>
          <a:p>
            <a:r>
              <a:rPr lang="en-US" dirty="0"/>
              <a:t>Some Server-Side Machine Learning Cloud Providers</a:t>
            </a:r>
          </a:p>
        </p:txBody>
      </p:sp>
      <p:pic>
        <p:nvPicPr>
          <p:cNvPr id="4" name="Picture 3">
            <a:extLst>
              <a:ext uri="{FF2B5EF4-FFF2-40B4-BE49-F238E27FC236}">
                <a16:creationId xmlns:a16="http://schemas.microsoft.com/office/drawing/2014/main" id="{39C29732-AF4F-7841-BD7F-65F3460AB948}"/>
              </a:ext>
            </a:extLst>
          </p:cNvPr>
          <p:cNvPicPr>
            <a:picLocks noChangeAspect="1"/>
          </p:cNvPicPr>
          <p:nvPr/>
        </p:nvPicPr>
        <p:blipFill>
          <a:blip r:embed="rId3"/>
          <a:stretch>
            <a:fillRect/>
          </a:stretch>
        </p:blipFill>
        <p:spPr>
          <a:xfrm>
            <a:off x="1094741" y="1795561"/>
            <a:ext cx="2070100" cy="1930400"/>
          </a:xfrm>
          <a:prstGeom prst="rect">
            <a:avLst/>
          </a:prstGeom>
        </p:spPr>
      </p:pic>
      <p:pic>
        <p:nvPicPr>
          <p:cNvPr id="5" name="Picture 4">
            <a:extLst>
              <a:ext uri="{FF2B5EF4-FFF2-40B4-BE49-F238E27FC236}">
                <a16:creationId xmlns:a16="http://schemas.microsoft.com/office/drawing/2014/main" id="{AF9B4ADA-A0A8-FC4E-852E-72A73AC10D00}"/>
              </a:ext>
            </a:extLst>
          </p:cNvPr>
          <p:cNvPicPr>
            <a:picLocks noChangeAspect="1"/>
          </p:cNvPicPr>
          <p:nvPr/>
        </p:nvPicPr>
        <p:blipFill>
          <a:blip r:embed="rId4"/>
          <a:stretch>
            <a:fillRect/>
          </a:stretch>
        </p:blipFill>
        <p:spPr>
          <a:xfrm>
            <a:off x="4511041" y="1973361"/>
            <a:ext cx="3009900" cy="1574800"/>
          </a:xfrm>
          <a:prstGeom prst="rect">
            <a:avLst/>
          </a:prstGeom>
        </p:spPr>
      </p:pic>
      <p:pic>
        <p:nvPicPr>
          <p:cNvPr id="6" name="Picture 5">
            <a:extLst>
              <a:ext uri="{FF2B5EF4-FFF2-40B4-BE49-F238E27FC236}">
                <a16:creationId xmlns:a16="http://schemas.microsoft.com/office/drawing/2014/main" id="{104C71C7-1DFA-7F4F-B593-E1D821EFBFB3}"/>
              </a:ext>
            </a:extLst>
          </p:cNvPr>
          <p:cNvPicPr>
            <a:picLocks noChangeAspect="1"/>
          </p:cNvPicPr>
          <p:nvPr/>
        </p:nvPicPr>
        <p:blipFill>
          <a:blip r:embed="rId5"/>
          <a:stretch>
            <a:fillRect/>
          </a:stretch>
        </p:blipFill>
        <p:spPr>
          <a:xfrm>
            <a:off x="8639810" y="1895891"/>
            <a:ext cx="1830071" cy="1830071"/>
          </a:xfrm>
          <a:prstGeom prst="rect">
            <a:avLst/>
          </a:prstGeom>
        </p:spPr>
      </p:pic>
      <p:pic>
        <p:nvPicPr>
          <p:cNvPr id="8" name="Picture 7">
            <a:extLst>
              <a:ext uri="{FF2B5EF4-FFF2-40B4-BE49-F238E27FC236}">
                <a16:creationId xmlns:a16="http://schemas.microsoft.com/office/drawing/2014/main" id="{BB239456-54E0-B64F-B89F-38BB7668B4F0}"/>
              </a:ext>
            </a:extLst>
          </p:cNvPr>
          <p:cNvPicPr>
            <a:picLocks noChangeAspect="1"/>
          </p:cNvPicPr>
          <p:nvPr/>
        </p:nvPicPr>
        <p:blipFill>
          <a:blip r:embed="rId6"/>
          <a:stretch>
            <a:fillRect/>
          </a:stretch>
        </p:blipFill>
        <p:spPr>
          <a:xfrm>
            <a:off x="5045711" y="4161253"/>
            <a:ext cx="1940560" cy="1940560"/>
          </a:xfrm>
          <a:prstGeom prst="rect">
            <a:avLst/>
          </a:prstGeom>
        </p:spPr>
      </p:pic>
      <p:pic>
        <p:nvPicPr>
          <p:cNvPr id="9" name="Picture 8">
            <a:extLst>
              <a:ext uri="{FF2B5EF4-FFF2-40B4-BE49-F238E27FC236}">
                <a16:creationId xmlns:a16="http://schemas.microsoft.com/office/drawing/2014/main" id="{7075A747-FDAB-A845-B0D6-37D7284FB4FF}"/>
              </a:ext>
            </a:extLst>
          </p:cNvPr>
          <p:cNvPicPr>
            <a:picLocks noChangeAspect="1"/>
          </p:cNvPicPr>
          <p:nvPr/>
        </p:nvPicPr>
        <p:blipFill>
          <a:blip r:embed="rId7"/>
          <a:stretch>
            <a:fillRect/>
          </a:stretch>
        </p:blipFill>
        <p:spPr>
          <a:xfrm>
            <a:off x="8428065" y="4302224"/>
            <a:ext cx="2253560" cy="1658620"/>
          </a:xfrm>
          <a:prstGeom prst="rect">
            <a:avLst/>
          </a:prstGeom>
        </p:spPr>
      </p:pic>
      <p:pic>
        <p:nvPicPr>
          <p:cNvPr id="10" name="Picture 9">
            <a:extLst>
              <a:ext uri="{FF2B5EF4-FFF2-40B4-BE49-F238E27FC236}">
                <a16:creationId xmlns:a16="http://schemas.microsoft.com/office/drawing/2014/main" id="{FDFDEEBB-A2EE-6C46-8549-0165C610C2DF}"/>
              </a:ext>
            </a:extLst>
          </p:cNvPr>
          <p:cNvPicPr>
            <a:picLocks noChangeAspect="1"/>
          </p:cNvPicPr>
          <p:nvPr/>
        </p:nvPicPr>
        <p:blipFill>
          <a:blip r:embed="rId8"/>
          <a:stretch>
            <a:fillRect/>
          </a:stretch>
        </p:blipFill>
        <p:spPr>
          <a:xfrm>
            <a:off x="480060" y="4664542"/>
            <a:ext cx="3558536" cy="930859"/>
          </a:xfrm>
          <a:prstGeom prst="rect">
            <a:avLst/>
          </a:prstGeom>
        </p:spPr>
      </p:pic>
    </p:spTree>
    <p:extLst>
      <p:ext uri="{BB962C8B-B14F-4D97-AF65-F5344CB8AC3E}">
        <p14:creationId xmlns:p14="http://schemas.microsoft.com/office/powerpoint/2010/main" val="126943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257A3-A6C0-5746-A647-7A9A5F8173B4}"/>
              </a:ext>
            </a:extLst>
          </p:cNvPr>
          <p:cNvSpPr>
            <a:spLocks noGrp="1"/>
          </p:cNvSpPr>
          <p:nvPr>
            <p:ph type="title"/>
          </p:nvPr>
        </p:nvSpPr>
        <p:spPr/>
        <p:txBody>
          <a:bodyPr/>
          <a:lstStyle/>
          <a:p>
            <a:r>
              <a:rPr lang="en-US" dirty="0"/>
              <a:t>Not All ML Tools are Easy</a:t>
            </a:r>
          </a:p>
        </p:txBody>
      </p:sp>
      <p:pic>
        <p:nvPicPr>
          <p:cNvPr id="4" name="Picture 3">
            <a:extLst>
              <a:ext uri="{FF2B5EF4-FFF2-40B4-BE49-F238E27FC236}">
                <a16:creationId xmlns:a16="http://schemas.microsoft.com/office/drawing/2014/main" id="{7FD28F52-EEBD-4840-8F95-A9441AC27716}"/>
              </a:ext>
            </a:extLst>
          </p:cNvPr>
          <p:cNvPicPr>
            <a:picLocks noChangeAspect="1"/>
          </p:cNvPicPr>
          <p:nvPr/>
        </p:nvPicPr>
        <p:blipFill>
          <a:blip r:embed="rId2"/>
          <a:stretch>
            <a:fillRect/>
          </a:stretch>
        </p:blipFill>
        <p:spPr>
          <a:xfrm>
            <a:off x="1276096" y="1797000"/>
            <a:ext cx="4819905" cy="3936256"/>
          </a:xfrm>
          <a:prstGeom prst="rect">
            <a:avLst/>
          </a:prstGeom>
        </p:spPr>
      </p:pic>
      <p:pic>
        <p:nvPicPr>
          <p:cNvPr id="5" name="Picture 4">
            <a:extLst>
              <a:ext uri="{FF2B5EF4-FFF2-40B4-BE49-F238E27FC236}">
                <a16:creationId xmlns:a16="http://schemas.microsoft.com/office/drawing/2014/main" id="{CBDB8159-95F8-C64E-B94A-0066EAEE2325}"/>
              </a:ext>
            </a:extLst>
          </p:cNvPr>
          <p:cNvPicPr>
            <a:picLocks noChangeAspect="1"/>
          </p:cNvPicPr>
          <p:nvPr/>
        </p:nvPicPr>
        <p:blipFill>
          <a:blip r:embed="rId3"/>
          <a:stretch>
            <a:fillRect/>
          </a:stretch>
        </p:blipFill>
        <p:spPr>
          <a:xfrm>
            <a:off x="6096000" y="1796819"/>
            <a:ext cx="5252608" cy="3936437"/>
          </a:xfrm>
          <a:prstGeom prst="rect">
            <a:avLst/>
          </a:prstGeom>
        </p:spPr>
      </p:pic>
    </p:spTree>
    <p:extLst>
      <p:ext uri="{BB962C8B-B14F-4D97-AF65-F5344CB8AC3E}">
        <p14:creationId xmlns:p14="http://schemas.microsoft.com/office/powerpoint/2010/main" val="95821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4321-A6AE-1643-9A05-46452EF6CADF}"/>
              </a:ext>
            </a:extLst>
          </p:cNvPr>
          <p:cNvSpPr>
            <a:spLocks noGrp="1"/>
          </p:cNvSpPr>
          <p:nvPr>
            <p:ph type="title"/>
          </p:nvPr>
        </p:nvSpPr>
        <p:spPr/>
        <p:txBody>
          <a:bodyPr/>
          <a:lstStyle/>
          <a:p>
            <a:r>
              <a:rPr lang="en-US" dirty="0"/>
              <a:t>Starting with Azure Cognitive Services</a:t>
            </a:r>
          </a:p>
        </p:txBody>
      </p:sp>
      <p:pic>
        <p:nvPicPr>
          <p:cNvPr id="5" name="Picture 4">
            <a:extLst>
              <a:ext uri="{FF2B5EF4-FFF2-40B4-BE49-F238E27FC236}">
                <a16:creationId xmlns:a16="http://schemas.microsoft.com/office/drawing/2014/main" id="{CFC95A0C-7A0C-2349-B2C3-0D59485739AA}"/>
              </a:ext>
            </a:extLst>
          </p:cNvPr>
          <p:cNvPicPr>
            <a:picLocks noChangeAspect="1"/>
          </p:cNvPicPr>
          <p:nvPr/>
        </p:nvPicPr>
        <p:blipFill>
          <a:blip r:embed="rId3"/>
          <a:stretch>
            <a:fillRect/>
          </a:stretch>
        </p:blipFill>
        <p:spPr>
          <a:xfrm>
            <a:off x="6623736" y="1255964"/>
            <a:ext cx="1072464" cy="1072464"/>
          </a:xfrm>
          <a:prstGeom prst="rect">
            <a:avLst/>
          </a:prstGeom>
        </p:spPr>
      </p:pic>
      <p:sp>
        <p:nvSpPr>
          <p:cNvPr id="6" name="Rectangle 5">
            <a:extLst>
              <a:ext uri="{FF2B5EF4-FFF2-40B4-BE49-F238E27FC236}">
                <a16:creationId xmlns:a16="http://schemas.microsoft.com/office/drawing/2014/main" id="{013C45F5-F47D-934E-B84F-CE4802E22620}"/>
              </a:ext>
            </a:extLst>
          </p:cNvPr>
          <p:cNvSpPr/>
          <p:nvPr/>
        </p:nvSpPr>
        <p:spPr>
          <a:xfrm>
            <a:off x="609600" y="1255964"/>
            <a:ext cx="5235146"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Canned models that do specific things</a:t>
            </a:r>
          </a:p>
        </p:txBody>
      </p:sp>
      <p:sp>
        <p:nvSpPr>
          <p:cNvPr id="7" name="Rectangle 6">
            <a:extLst>
              <a:ext uri="{FF2B5EF4-FFF2-40B4-BE49-F238E27FC236}">
                <a16:creationId xmlns:a16="http://schemas.microsoft.com/office/drawing/2014/main" id="{CE3BA2CB-392A-0A44-A0C0-7A4EF1605F16}"/>
              </a:ext>
            </a:extLst>
          </p:cNvPr>
          <p:cNvSpPr/>
          <p:nvPr/>
        </p:nvSpPr>
        <p:spPr>
          <a:xfrm>
            <a:off x="609601" y="2250229"/>
            <a:ext cx="5235146"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be trained</a:t>
            </a:r>
          </a:p>
        </p:txBody>
      </p:sp>
      <p:sp>
        <p:nvSpPr>
          <p:cNvPr id="8" name="Rectangle 7">
            <a:extLst>
              <a:ext uri="{FF2B5EF4-FFF2-40B4-BE49-F238E27FC236}">
                <a16:creationId xmlns:a16="http://schemas.microsoft.com/office/drawing/2014/main" id="{970A54DB-8D3A-3F4B-B501-D45676CB5ECB}"/>
              </a:ext>
            </a:extLst>
          </p:cNvPr>
          <p:cNvSpPr/>
          <p:nvPr/>
        </p:nvSpPr>
        <p:spPr>
          <a:xfrm>
            <a:off x="609601" y="3195068"/>
            <a:ext cx="523514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Some can work client side</a:t>
            </a:r>
          </a:p>
        </p:txBody>
      </p:sp>
      <p:pic>
        <p:nvPicPr>
          <p:cNvPr id="10" name="Picture 9" descr="A picture containing drawing, light&#10;&#10;Description automatically generated">
            <a:extLst>
              <a:ext uri="{FF2B5EF4-FFF2-40B4-BE49-F238E27FC236}">
                <a16:creationId xmlns:a16="http://schemas.microsoft.com/office/drawing/2014/main" id="{8E90410B-F28F-FE43-BBA1-D8F7B1FB7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151" y="1255964"/>
            <a:ext cx="1115363" cy="107246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1E3FB80A-9471-824D-AA45-E29943BDE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7538" y="1255964"/>
            <a:ext cx="1093701" cy="10724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E173C41E-37EF-8843-A906-E59098DFF8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3736" y="2657389"/>
            <a:ext cx="1072464" cy="106225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699DF7B-BB87-0649-AACA-B4D4E09D9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1386" y="2653394"/>
            <a:ext cx="1131128" cy="1131128"/>
          </a:xfrm>
          <a:prstGeom prst="rect">
            <a:avLst/>
          </a:prstGeom>
        </p:spPr>
      </p:pic>
      <p:pic>
        <p:nvPicPr>
          <p:cNvPr id="18" name="Picture 17" descr="A close up of a logo&#10;&#10;Description automatically generated">
            <a:extLst>
              <a:ext uri="{FF2B5EF4-FFF2-40B4-BE49-F238E27FC236}">
                <a16:creationId xmlns:a16="http://schemas.microsoft.com/office/drawing/2014/main" id="{3E6AE477-32FE-444E-B807-D369100FE1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1461" y="2653394"/>
            <a:ext cx="1062052" cy="1072464"/>
          </a:xfrm>
          <a:prstGeom prst="rect">
            <a:avLst/>
          </a:prstGeom>
        </p:spPr>
      </p:pic>
      <p:pic>
        <p:nvPicPr>
          <p:cNvPr id="20" name="Picture 19" descr="A picture containing drawing, light&#10;&#10;Description automatically generated">
            <a:extLst>
              <a:ext uri="{FF2B5EF4-FFF2-40B4-BE49-F238E27FC236}">
                <a16:creationId xmlns:a16="http://schemas.microsoft.com/office/drawing/2014/main" id="{EEF66716-2E62-C84C-A2D0-0CD63D4E1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735" y="4066665"/>
            <a:ext cx="1259401" cy="1131128"/>
          </a:xfrm>
          <a:prstGeom prst="rect">
            <a:avLst/>
          </a:prstGeom>
        </p:spPr>
      </p:pic>
      <p:pic>
        <p:nvPicPr>
          <p:cNvPr id="22" name="Picture 21" descr="A picture containing drawing, light&#10;&#10;Description automatically generated">
            <a:extLst>
              <a:ext uri="{FF2B5EF4-FFF2-40B4-BE49-F238E27FC236}">
                <a16:creationId xmlns:a16="http://schemas.microsoft.com/office/drawing/2014/main" id="{04956A93-71E4-1645-8002-C3DC6169F2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7151" y="4066665"/>
            <a:ext cx="1109583" cy="11311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01758A5-6CE4-BE41-A14C-507A694292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3040" y="4066665"/>
            <a:ext cx="1327606" cy="1255844"/>
          </a:xfrm>
          <a:prstGeom prst="rect">
            <a:avLst/>
          </a:prstGeom>
        </p:spPr>
      </p:pic>
      <p:pic>
        <p:nvPicPr>
          <p:cNvPr id="26" name="Picture 25" descr="A picture containing light, drawing&#10;&#10;Description automatically generated">
            <a:extLst>
              <a:ext uri="{FF2B5EF4-FFF2-40B4-BE49-F238E27FC236}">
                <a16:creationId xmlns:a16="http://schemas.microsoft.com/office/drawing/2014/main" id="{91D7E67E-524D-D14B-89AF-72267B42C9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0153" y="4066665"/>
            <a:ext cx="1164073" cy="1131128"/>
          </a:xfrm>
          <a:prstGeom prst="rect">
            <a:avLst/>
          </a:prstGeom>
        </p:spPr>
      </p:pic>
      <p:pic>
        <p:nvPicPr>
          <p:cNvPr id="28" name="Picture 27" descr="A close up of a sign&#10;&#10;Description automatically generated">
            <a:extLst>
              <a:ext uri="{FF2B5EF4-FFF2-40B4-BE49-F238E27FC236}">
                <a16:creationId xmlns:a16="http://schemas.microsoft.com/office/drawing/2014/main" id="{9742AF94-62CA-4544-815F-22E99F84743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6118" y="4066665"/>
            <a:ext cx="1142110" cy="1131128"/>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920901EA-3136-2B45-B46A-6D94B20FB1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 y="4066665"/>
            <a:ext cx="1142110" cy="1142110"/>
          </a:xfrm>
          <a:prstGeom prst="rect">
            <a:avLst/>
          </a:prstGeom>
        </p:spPr>
      </p:pic>
    </p:spTree>
    <p:extLst>
      <p:ext uri="{BB962C8B-B14F-4D97-AF65-F5344CB8AC3E}">
        <p14:creationId xmlns:p14="http://schemas.microsoft.com/office/powerpoint/2010/main" val="395542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C1A1-88EB-2840-ADE2-095E1C4992D0}"/>
              </a:ext>
            </a:extLst>
          </p:cNvPr>
          <p:cNvSpPr>
            <a:spLocks noGrp="1"/>
          </p:cNvSpPr>
          <p:nvPr>
            <p:ph type="title"/>
          </p:nvPr>
        </p:nvSpPr>
        <p:spPr/>
        <p:txBody>
          <a:bodyPr/>
          <a:lstStyle/>
          <a:p>
            <a:r>
              <a:rPr lang="en-US" dirty="0"/>
              <a:t>CIMON – IBM AI in space</a:t>
            </a:r>
          </a:p>
        </p:txBody>
      </p:sp>
      <p:pic>
        <p:nvPicPr>
          <p:cNvPr id="4" name="Content Placeholder 3">
            <a:extLst>
              <a:ext uri="{FF2B5EF4-FFF2-40B4-BE49-F238E27FC236}">
                <a16:creationId xmlns:a16="http://schemas.microsoft.com/office/drawing/2014/main" id="{E240FE4D-B4E9-8A45-A1A5-2BE163B59EC5}"/>
              </a:ext>
            </a:extLst>
          </p:cNvPr>
          <p:cNvPicPr>
            <a:picLocks noGrp="1" noChangeAspect="1"/>
          </p:cNvPicPr>
          <p:nvPr>
            <p:ph idx="1"/>
          </p:nvPr>
        </p:nvPicPr>
        <p:blipFill>
          <a:blip r:embed="rId3"/>
          <a:stretch>
            <a:fillRect/>
          </a:stretch>
        </p:blipFill>
        <p:spPr>
          <a:xfrm>
            <a:off x="7536160" y="1328771"/>
            <a:ext cx="4655840" cy="4655840"/>
          </a:xfrm>
          <a:prstGeom prst="rect">
            <a:avLst/>
          </a:prstGeom>
        </p:spPr>
      </p:pic>
      <p:pic>
        <p:nvPicPr>
          <p:cNvPr id="5" name="Picture 4">
            <a:extLst>
              <a:ext uri="{FF2B5EF4-FFF2-40B4-BE49-F238E27FC236}">
                <a16:creationId xmlns:a16="http://schemas.microsoft.com/office/drawing/2014/main" id="{54273A73-A0F1-4F49-A142-177F58CB2D51}"/>
              </a:ext>
            </a:extLst>
          </p:cNvPr>
          <p:cNvPicPr>
            <a:picLocks noChangeAspect="1"/>
          </p:cNvPicPr>
          <p:nvPr/>
        </p:nvPicPr>
        <p:blipFill>
          <a:blip r:embed="rId4"/>
          <a:stretch>
            <a:fillRect/>
          </a:stretch>
        </p:blipFill>
        <p:spPr>
          <a:xfrm>
            <a:off x="2178" y="2564904"/>
            <a:ext cx="7629444" cy="4293096"/>
          </a:xfrm>
          <a:prstGeom prst="rect">
            <a:avLst/>
          </a:prstGeom>
        </p:spPr>
      </p:pic>
    </p:spTree>
    <p:extLst>
      <p:ext uri="{BB962C8B-B14F-4D97-AF65-F5344CB8AC3E}">
        <p14:creationId xmlns:p14="http://schemas.microsoft.com/office/powerpoint/2010/main" val="902723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6E4F-7D20-2A49-8259-E722A08389A3}"/>
              </a:ext>
            </a:extLst>
          </p:cNvPr>
          <p:cNvSpPr>
            <a:spLocks noGrp="1"/>
          </p:cNvSpPr>
          <p:nvPr>
            <p:ph type="title"/>
          </p:nvPr>
        </p:nvSpPr>
        <p:spPr/>
        <p:txBody>
          <a:bodyPr/>
          <a:lstStyle/>
          <a:p>
            <a:r>
              <a:rPr lang="en-US" dirty="0"/>
              <a:t>Custom Vision</a:t>
            </a:r>
          </a:p>
        </p:txBody>
      </p:sp>
      <p:sp>
        <p:nvSpPr>
          <p:cNvPr id="5" name="Rectangle 4">
            <a:extLst>
              <a:ext uri="{FF2B5EF4-FFF2-40B4-BE49-F238E27FC236}">
                <a16:creationId xmlns:a16="http://schemas.microsoft.com/office/drawing/2014/main" id="{0A648C64-12A4-1E44-A8C5-DD6A7BB6CB9A}"/>
              </a:ext>
            </a:extLst>
          </p:cNvPr>
          <p:cNvSpPr/>
          <p:nvPr/>
        </p:nvSpPr>
        <p:spPr>
          <a:xfrm>
            <a:off x="609600" y="1255964"/>
            <a:ext cx="7644714"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Allows training of custom models for image recognition</a:t>
            </a:r>
          </a:p>
        </p:txBody>
      </p:sp>
      <p:sp>
        <p:nvSpPr>
          <p:cNvPr id="6" name="Rectangle 5">
            <a:extLst>
              <a:ext uri="{FF2B5EF4-FFF2-40B4-BE49-F238E27FC236}">
                <a16:creationId xmlns:a16="http://schemas.microsoft.com/office/drawing/2014/main" id="{082AD86B-014D-8A49-AA36-D7522D6BE04E}"/>
              </a:ext>
            </a:extLst>
          </p:cNvPr>
          <p:cNvSpPr/>
          <p:nvPr/>
        </p:nvSpPr>
        <p:spPr>
          <a:xfrm>
            <a:off x="609600" y="2250229"/>
            <a:ext cx="7644713"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 would I want to do this</a:t>
            </a:r>
          </a:p>
        </p:txBody>
      </p:sp>
      <p:sp>
        <p:nvSpPr>
          <p:cNvPr id="7" name="Rectangle 6">
            <a:extLst>
              <a:ext uri="{FF2B5EF4-FFF2-40B4-BE49-F238E27FC236}">
                <a16:creationId xmlns:a16="http://schemas.microsoft.com/office/drawing/2014/main" id="{90FAF402-3747-5944-979F-A2B690C8DE43}"/>
              </a:ext>
            </a:extLst>
          </p:cNvPr>
          <p:cNvSpPr/>
          <p:nvPr/>
        </p:nvSpPr>
        <p:spPr>
          <a:xfrm>
            <a:off x="2298357" y="324449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Evaluation of an </a:t>
            </a:r>
            <a:r>
              <a:rPr lang="en-US" sz="2400" dirty="0" err="1"/>
              <a:t>XRay</a:t>
            </a:r>
            <a:endParaRPr lang="en-US" sz="2400" dirty="0"/>
          </a:p>
        </p:txBody>
      </p:sp>
      <p:sp>
        <p:nvSpPr>
          <p:cNvPr id="8" name="Rectangle 7">
            <a:extLst>
              <a:ext uri="{FF2B5EF4-FFF2-40B4-BE49-F238E27FC236}">
                <a16:creationId xmlns:a16="http://schemas.microsoft.com/office/drawing/2014/main" id="{25467BEA-FF20-D54C-9E02-A7B70E21ACDF}"/>
              </a:ext>
            </a:extLst>
          </p:cNvPr>
          <p:cNvSpPr/>
          <p:nvPr/>
        </p:nvSpPr>
        <p:spPr>
          <a:xfrm>
            <a:off x="2298357" y="4238759"/>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Finding a defect in a manufactured product</a:t>
            </a:r>
          </a:p>
        </p:txBody>
      </p:sp>
      <p:sp>
        <p:nvSpPr>
          <p:cNvPr id="9" name="Rectangle 8">
            <a:extLst>
              <a:ext uri="{FF2B5EF4-FFF2-40B4-BE49-F238E27FC236}">
                <a16:creationId xmlns:a16="http://schemas.microsoft.com/office/drawing/2014/main" id="{FE751109-535F-6A42-B44E-3B6B958963C7}"/>
              </a:ext>
            </a:extLst>
          </p:cNvPr>
          <p:cNvSpPr/>
          <p:nvPr/>
        </p:nvSpPr>
        <p:spPr>
          <a:xfrm>
            <a:off x="2298357" y="5233024"/>
            <a:ext cx="5955956"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Identifying a part on an HAVAC unit</a:t>
            </a:r>
          </a:p>
        </p:txBody>
      </p:sp>
      <p:pic>
        <p:nvPicPr>
          <p:cNvPr id="10" name="Picture 9">
            <a:extLst>
              <a:ext uri="{FF2B5EF4-FFF2-40B4-BE49-F238E27FC236}">
                <a16:creationId xmlns:a16="http://schemas.microsoft.com/office/drawing/2014/main" id="{0D9F5892-5362-1D48-98D1-CE812C635664}"/>
              </a:ext>
            </a:extLst>
          </p:cNvPr>
          <p:cNvPicPr>
            <a:picLocks noChangeAspect="1"/>
          </p:cNvPicPr>
          <p:nvPr/>
        </p:nvPicPr>
        <p:blipFill>
          <a:blip r:embed="rId2"/>
          <a:stretch>
            <a:fillRect/>
          </a:stretch>
        </p:blipFill>
        <p:spPr>
          <a:xfrm>
            <a:off x="8561155" y="1255964"/>
            <a:ext cx="3300999" cy="1856812"/>
          </a:xfrm>
          <a:prstGeom prst="rect">
            <a:avLst/>
          </a:prstGeom>
        </p:spPr>
      </p:pic>
    </p:spTree>
    <p:extLst>
      <p:ext uri="{BB962C8B-B14F-4D97-AF65-F5344CB8AC3E}">
        <p14:creationId xmlns:p14="http://schemas.microsoft.com/office/powerpoint/2010/main" val="99599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1: Training a Custom Vision Model</a:t>
            </a:r>
          </a:p>
        </p:txBody>
      </p:sp>
    </p:spTree>
    <p:extLst>
      <p:ext uri="{BB962C8B-B14F-4D97-AF65-F5344CB8AC3E}">
        <p14:creationId xmlns:p14="http://schemas.microsoft.com/office/powerpoint/2010/main" val="441045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1: Creating a Custom Vision model (25 minutes)</a:t>
            </a:r>
          </a:p>
        </p:txBody>
      </p:sp>
    </p:spTree>
    <p:extLst>
      <p:ext uri="{BB962C8B-B14F-4D97-AF65-F5344CB8AC3E}">
        <p14:creationId xmlns:p14="http://schemas.microsoft.com/office/powerpoint/2010/main" val="552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Demo 2: Using a Custom Vision Model</a:t>
            </a:r>
          </a:p>
        </p:txBody>
      </p:sp>
    </p:spTree>
    <p:extLst>
      <p:ext uri="{BB962C8B-B14F-4D97-AF65-F5344CB8AC3E}">
        <p14:creationId xmlns:p14="http://schemas.microsoft.com/office/powerpoint/2010/main" val="356931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8E05-C394-394A-8D43-D758618CE1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EA9CEB-8A87-C246-AF18-4D62813F204A}"/>
              </a:ext>
            </a:extLst>
          </p:cNvPr>
          <p:cNvSpPr>
            <a:spLocks noGrp="1"/>
          </p:cNvSpPr>
          <p:nvPr>
            <p:ph idx="1"/>
          </p:nvPr>
        </p:nvSpPr>
        <p:spPr/>
        <p:txBody>
          <a:bodyPr anchor="ctr" anchorCtr="0"/>
          <a:lstStyle/>
          <a:p>
            <a:pPr marL="0" indent="0" algn="ctr">
              <a:buNone/>
            </a:pPr>
            <a:r>
              <a:rPr lang="en-US" dirty="0"/>
              <a:t>Lab 2: Deploying and calling Custom Vision Service / Reinforcement Learning (</a:t>
            </a:r>
            <a:r>
              <a:rPr lang="en-US"/>
              <a:t>30 minutes)</a:t>
            </a:r>
            <a:endParaRPr lang="en-US" dirty="0"/>
          </a:p>
        </p:txBody>
      </p:sp>
    </p:spTree>
    <p:extLst>
      <p:ext uri="{BB962C8B-B14F-4D97-AF65-F5344CB8AC3E}">
        <p14:creationId xmlns:p14="http://schemas.microsoft.com/office/powerpoint/2010/main" val="2407984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p:txBody>
      </p:sp>
    </p:spTree>
    <p:extLst>
      <p:ext uri="{BB962C8B-B14F-4D97-AF65-F5344CB8AC3E}">
        <p14:creationId xmlns:p14="http://schemas.microsoft.com/office/powerpoint/2010/main" val="149323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5" y="1196986"/>
            <a:ext cx="11430000" cy="4810845"/>
          </a:xfrm>
        </p:spPr>
        <p:txBody>
          <a:bodyPr>
            <a:normAutofit lnSpcReduction="10000"/>
          </a:bodyPr>
          <a:lstStyle/>
          <a:p>
            <a:pPr marL="0" indent="0">
              <a:buNone/>
            </a:pPr>
            <a:r>
              <a:rPr lang="en-US" sz="4000" i="1" dirty="0"/>
              <a:t>“The </a:t>
            </a:r>
            <a:r>
              <a:rPr lang="en-US" sz="4000" i="1" dirty="0">
                <a:solidFill>
                  <a:schemeClr val="tx2"/>
                </a:solidFill>
              </a:rPr>
              <a:t>theory</a:t>
            </a:r>
            <a:r>
              <a:rPr lang="en-US" sz="4000" i="1" dirty="0"/>
              <a:t> and </a:t>
            </a:r>
            <a:r>
              <a:rPr lang="en-US" sz="4000" i="1" dirty="0">
                <a:solidFill>
                  <a:schemeClr val="tx2"/>
                </a:solidFill>
              </a:rPr>
              <a:t>development</a:t>
            </a:r>
            <a:r>
              <a:rPr lang="en-US" sz="4000" i="1" dirty="0"/>
              <a:t> </a:t>
            </a:r>
            <a:r>
              <a:rPr lang="en-US" sz="4000" i="1" dirty="0">
                <a:solidFill>
                  <a:schemeClr val="tx2"/>
                </a:solidFill>
              </a:rPr>
              <a:t>of computer systems </a:t>
            </a:r>
            <a:r>
              <a:rPr lang="en-US" sz="4000" i="1" dirty="0"/>
              <a:t>able to perform tasks normally </a:t>
            </a:r>
            <a:r>
              <a:rPr lang="en-US" sz="4000" i="1" dirty="0">
                <a:solidFill>
                  <a:schemeClr val="tx2"/>
                </a:solidFill>
              </a:rPr>
              <a:t>requiring human intelligence</a:t>
            </a:r>
            <a:r>
              <a:rPr lang="en-US" sz="4000" i="1" dirty="0"/>
              <a:t>, such as visual perception, speech recognition, decision-making, and translation between languages</a:t>
            </a:r>
            <a:r>
              <a:rPr lang="en-US" sz="3600" i="1" dirty="0"/>
              <a:t>.” </a:t>
            </a:r>
            <a:r>
              <a:rPr lang="en-US" sz="2000" i="1" dirty="0"/>
              <a:t>- </a:t>
            </a:r>
            <a:r>
              <a:rPr lang="en-US" sz="2000" dirty="0"/>
              <a:t>Oxford</a:t>
            </a:r>
            <a:r>
              <a:rPr lang="en-US" sz="2000" i="1" dirty="0"/>
              <a:t> Dictionary</a:t>
            </a:r>
          </a:p>
          <a:p>
            <a:pPr marL="0" indent="0">
              <a:buNone/>
            </a:pPr>
            <a:br>
              <a:rPr lang="en-US" dirty="0"/>
            </a:br>
            <a:endParaRPr lang="en-US" dirty="0"/>
          </a:p>
          <a:p>
            <a:pPr marL="0" indent="0">
              <a:buNone/>
            </a:pPr>
            <a:r>
              <a:rPr lang="en-US" sz="3900" dirty="0">
                <a:latin typeface="+mj-lt"/>
              </a:rPr>
              <a:t>Machine learning  is the part of AI that deals with programs that can self improve or “learn”.</a:t>
            </a:r>
          </a:p>
        </p:txBody>
      </p:sp>
      <p:sp>
        <p:nvSpPr>
          <p:cNvPr id="3" name="Title 2"/>
          <p:cNvSpPr>
            <a:spLocks noGrp="1"/>
          </p:cNvSpPr>
          <p:nvPr>
            <p:ph type="title"/>
          </p:nvPr>
        </p:nvSpPr>
        <p:spPr>
          <a:xfrm>
            <a:off x="432155" y="187389"/>
            <a:ext cx="10515600" cy="1325563"/>
          </a:xfrm>
        </p:spPr>
        <p:txBody>
          <a:bodyPr/>
          <a:lstStyle/>
          <a:p>
            <a:r>
              <a:rPr lang="en-US" dirty="0"/>
              <a:t>What is Artificial Intelligence?</a:t>
            </a:r>
          </a:p>
        </p:txBody>
      </p:sp>
      <p:cxnSp>
        <p:nvCxnSpPr>
          <p:cNvPr id="5" name="Straight Connector 4">
            <a:extLst>
              <a:ext uri="{FF2B5EF4-FFF2-40B4-BE49-F238E27FC236}">
                <a16:creationId xmlns:a16="http://schemas.microsoft.com/office/drawing/2014/main" id="{55A97C1F-0ECE-544A-8124-0B2C781D8BD7}"/>
              </a:ext>
            </a:extLst>
          </p:cNvPr>
          <p:cNvCxnSpPr/>
          <p:nvPr/>
        </p:nvCxnSpPr>
        <p:spPr>
          <a:xfrm>
            <a:off x="386501" y="4486285"/>
            <a:ext cx="1142528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4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270709" cy="4525963"/>
          </a:xfrm>
        </p:spPr>
        <p:txBody>
          <a:bodyPr vert="horz" wrap="square" lIns="91440" tIns="45720" rIns="91440" bIns="45720" numCol="1" rtlCol="0" anchor="t" anchorCtr="0" compatLnSpc="1">
            <a:prstTxWarp prst="textNoShape">
              <a:avLst/>
            </a:prstTxWarp>
            <a:noAutofit/>
          </a:bodyPr>
          <a:lstStyle/>
          <a:p>
            <a:r>
              <a:rPr lang="en-US" sz="3600" dirty="0"/>
              <a:t>Require huge amounts of clean, accurate &amp; contextual data</a:t>
            </a:r>
          </a:p>
          <a:p>
            <a:r>
              <a:rPr lang="en-US" sz="3600" dirty="0"/>
              <a:t>Tend to be task specific </a:t>
            </a:r>
          </a:p>
          <a:p>
            <a:r>
              <a:rPr lang="en-US" sz="3600" dirty="0"/>
              <a:t>Require lots of domain specific knowledge</a:t>
            </a:r>
          </a:p>
          <a:p>
            <a:r>
              <a:rPr lang="en-US" sz="3600" dirty="0"/>
              <a:t>Cannot handle nuance &amp; causation  </a:t>
            </a:r>
          </a:p>
          <a:p>
            <a:r>
              <a:rPr lang="en-US" sz="3600" dirty="0"/>
              <a:t>Black box</a:t>
            </a:r>
          </a:p>
        </p:txBody>
      </p:sp>
      <p:sp>
        <p:nvSpPr>
          <p:cNvPr id="3" name="Title 2"/>
          <p:cNvSpPr>
            <a:spLocks noGrp="1"/>
          </p:cNvSpPr>
          <p:nvPr>
            <p:ph type="title"/>
          </p:nvPr>
        </p:nvSpPr>
        <p:spPr/>
        <p:txBody>
          <a:bodyPr/>
          <a:lstStyle/>
          <a:p>
            <a:r>
              <a:rPr lang="en-US"/>
              <a:t>Challenges &amp; Weaknesses of AI</a:t>
            </a:r>
          </a:p>
        </p:txBody>
      </p:sp>
      <p:pic>
        <p:nvPicPr>
          <p:cNvPr id="4" name="Picture 3">
            <a:extLst>
              <a:ext uri="{FF2B5EF4-FFF2-40B4-BE49-F238E27FC236}">
                <a16:creationId xmlns:a16="http://schemas.microsoft.com/office/drawing/2014/main" id="{8D05412D-67DE-254A-AFEF-87F1A64270F5}"/>
              </a:ext>
            </a:extLst>
          </p:cNvPr>
          <p:cNvPicPr>
            <a:picLocks noChangeAspect="1"/>
          </p:cNvPicPr>
          <p:nvPr/>
        </p:nvPicPr>
        <p:blipFill>
          <a:blip r:embed="rId3"/>
          <a:stretch>
            <a:fillRect/>
          </a:stretch>
        </p:blipFill>
        <p:spPr>
          <a:xfrm>
            <a:off x="8208235" y="1600201"/>
            <a:ext cx="3872836" cy="3238659"/>
          </a:xfrm>
          <a:prstGeom prst="rect">
            <a:avLst/>
          </a:prstGeom>
        </p:spPr>
      </p:pic>
    </p:spTree>
    <p:extLst>
      <p:ext uri="{BB962C8B-B14F-4D97-AF65-F5344CB8AC3E}">
        <p14:creationId xmlns:p14="http://schemas.microsoft.com/office/powerpoint/2010/main" val="480153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B59E-057A-DA4D-9A36-EB5BE2445B0F}"/>
              </a:ext>
            </a:extLst>
          </p:cNvPr>
          <p:cNvSpPr>
            <a:spLocks noGrp="1"/>
          </p:cNvSpPr>
          <p:nvPr>
            <p:ph type="title"/>
          </p:nvPr>
        </p:nvSpPr>
        <p:spPr/>
        <p:txBody>
          <a:bodyPr/>
          <a:lstStyle/>
          <a:p>
            <a:r>
              <a:rPr lang="en-US" dirty="0"/>
              <a:t>Are these the same?</a:t>
            </a:r>
          </a:p>
        </p:txBody>
      </p:sp>
      <p:sp>
        <p:nvSpPr>
          <p:cNvPr id="4" name="Rectangle 3">
            <a:extLst>
              <a:ext uri="{FF2B5EF4-FFF2-40B4-BE49-F238E27FC236}">
                <a16:creationId xmlns:a16="http://schemas.microsoft.com/office/drawing/2014/main" id="{18626720-F8BF-564E-8C67-91A6FBF9C6E4}"/>
              </a:ext>
            </a:extLst>
          </p:cNvPr>
          <p:cNvSpPr/>
          <p:nvPr/>
        </p:nvSpPr>
        <p:spPr>
          <a:xfrm>
            <a:off x="838200" y="1690689"/>
            <a:ext cx="6257291" cy="62662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Artificial Intelligence</a:t>
            </a:r>
          </a:p>
        </p:txBody>
      </p:sp>
      <p:sp>
        <p:nvSpPr>
          <p:cNvPr id="5" name="Rectangle 4">
            <a:extLst>
              <a:ext uri="{FF2B5EF4-FFF2-40B4-BE49-F238E27FC236}">
                <a16:creationId xmlns:a16="http://schemas.microsoft.com/office/drawing/2014/main" id="{D8074177-5F39-5E44-AAD2-F29EB99C13C2}"/>
              </a:ext>
            </a:extLst>
          </p:cNvPr>
          <p:cNvSpPr/>
          <p:nvPr/>
        </p:nvSpPr>
        <p:spPr>
          <a:xfrm>
            <a:off x="838200" y="2437819"/>
            <a:ext cx="6257291" cy="62662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Rectangle 5">
            <a:extLst>
              <a:ext uri="{FF2B5EF4-FFF2-40B4-BE49-F238E27FC236}">
                <a16:creationId xmlns:a16="http://schemas.microsoft.com/office/drawing/2014/main" id="{129141FB-3065-E749-B881-27359DD876AA}"/>
              </a:ext>
            </a:extLst>
          </p:cNvPr>
          <p:cNvSpPr/>
          <p:nvPr/>
        </p:nvSpPr>
        <p:spPr>
          <a:xfrm>
            <a:off x="838200" y="3184949"/>
            <a:ext cx="6257291" cy="62662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a:t>
            </a:r>
          </a:p>
        </p:txBody>
      </p:sp>
      <p:pic>
        <p:nvPicPr>
          <p:cNvPr id="7" name="Picture 6">
            <a:extLst>
              <a:ext uri="{FF2B5EF4-FFF2-40B4-BE49-F238E27FC236}">
                <a16:creationId xmlns:a16="http://schemas.microsoft.com/office/drawing/2014/main" id="{72657216-94AD-4C46-88AA-4B29A11CC258}"/>
              </a:ext>
            </a:extLst>
          </p:cNvPr>
          <p:cNvPicPr>
            <a:picLocks noChangeAspect="1"/>
          </p:cNvPicPr>
          <p:nvPr/>
        </p:nvPicPr>
        <p:blipFill>
          <a:blip r:embed="rId3"/>
          <a:stretch>
            <a:fillRect/>
          </a:stretch>
        </p:blipFill>
        <p:spPr>
          <a:xfrm>
            <a:off x="7848299" y="1330796"/>
            <a:ext cx="4334933" cy="4334933"/>
          </a:xfrm>
          <a:prstGeom prst="rect">
            <a:avLst/>
          </a:prstGeom>
        </p:spPr>
      </p:pic>
    </p:spTree>
    <p:extLst>
      <p:ext uri="{BB962C8B-B14F-4D97-AF65-F5344CB8AC3E}">
        <p14:creationId xmlns:p14="http://schemas.microsoft.com/office/powerpoint/2010/main" val="97201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B3577-807F-410E-B82D-47B9F208E31C}"/>
              </a:ext>
            </a:extLst>
          </p:cNvPr>
          <p:cNvSpPr>
            <a:spLocks noGrp="1"/>
          </p:cNvSpPr>
          <p:nvPr>
            <p:ph type="title"/>
          </p:nvPr>
        </p:nvSpPr>
        <p:spPr/>
        <p:txBody>
          <a:bodyPr/>
          <a:lstStyle/>
          <a:p>
            <a:r>
              <a:rPr lang="en-US"/>
              <a:t>What is it being used for?</a:t>
            </a:r>
          </a:p>
        </p:txBody>
      </p:sp>
      <p:graphicFrame>
        <p:nvGraphicFramePr>
          <p:cNvPr id="4" name="Diagram 3">
            <a:extLst>
              <a:ext uri="{FF2B5EF4-FFF2-40B4-BE49-F238E27FC236}">
                <a16:creationId xmlns:a16="http://schemas.microsoft.com/office/drawing/2014/main" id="{B808039E-5F0B-4A38-B8CA-82D3A5C56CE0}"/>
              </a:ext>
            </a:extLst>
          </p:cNvPr>
          <p:cNvGraphicFramePr/>
          <p:nvPr/>
        </p:nvGraphicFramePr>
        <p:xfrm>
          <a:off x="500735" y="1471296"/>
          <a:ext cx="11430000" cy="48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21BF3567-03A4-AE40-B277-BDFB5B41B62E}"/>
              </a:ext>
            </a:extLst>
          </p:cNvPr>
          <p:cNvGrpSpPr/>
          <p:nvPr/>
        </p:nvGrpSpPr>
        <p:grpSpPr>
          <a:xfrm>
            <a:off x="611504" y="1326636"/>
            <a:ext cx="3357563" cy="1641477"/>
            <a:chOff x="542924" y="766566"/>
            <a:chExt cx="3357562" cy="1641477"/>
          </a:xfrm>
        </p:grpSpPr>
        <p:sp>
          <p:nvSpPr>
            <p:cNvPr id="10" name="Rectangle 9">
              <a:extLst>
                <a:ext uri="{FF2B5EF4-FFF2-40B4-BE49-F238E27FC236}">
                  <a16:creationId xmlns:a16="http://schemas.microsoft.com/office/drawing/2014/main" id="{33A51856-1F65-4643-9248-9B9D16ED6F7A}"/>
                </a:ext>
              </a:extLst>
            </p:cNvPr>
            <p:cNvSpPr/>
            <p:nvPr/>
          </p:nvSpPr>
          <p:spPr>
            <a:xfrm>
              <a:off x="542924" y="1085851"/>
              <a:ext cx="3357562" cy="1322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FFF3ED61-7BE7-F64D-A198-1C41117DFF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199" y="766566"/>
              <a:ext cx="1612900" cy="1612900"/>
            </a:xfrm>
            <a:prstGeom prst="rect">
              <a:avLst/>
            </a:prstGeom>
          </p:spPr>
        </p:pic>
      </p:grpSp>
      <p:pic>
        <p:nvPicPr>
          <p:cNvPr id="13" name="Picture 12">
            <a:extLst>
              <a:ext uri="{FF2B5EF4-FFF2-40B4-BE49-F238E27FC236}">
                <a16:creationId xmlns:a16="http://schemas.microsoft.com/office/drawing/2014/main" id="{36EBD5B7-331E-BE4E-B866-4321453723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8656" b="4817"/>
          <a:stretch/>
        </p:blipFill>
        <p:spPr>
          <a:xfrm>
            <a:off x="4536953" y="1645922"/>
            <a:ext cx="3357771" cy="1293615"/>
          </a:xfrm>
          <a:prstGeom prst="rect">
            <a:avLst/>
          </a:prstGeom>
        </p:spPr>
      </p:pic>
      <p:pic>
        <p:nvPicPr>
          <p:cNvPr id="16" name="Picture 15">
            <a:extLst>
              <a:ext uri="{FF2B5EF4-FFF2-40B4-BE49-F238E27FC236}">
                <a16:creationId xmlns:a16="http://schemas.microsoft.com/office/drawing/2014/main" id="{49F92A1B-7D4A-594C-B817-D6C58FE1B84B}"/>
              </a:ext>
            </a:extLst>
          </p:cNvPr>
          <p:cNvPicPr>
            <a:picLocks noChangeAspect="1"/>
          </p:cNvPicPr>
          <p:nvPr/>
        </p:nvPicPr>
        <p:blipFill rotWithShape="1">
          <a:blip r:embed="rId9">
            <a:extLst>
              <a:ext uri="{28A0092B-C50C-407E-A947-70E740481C1C}">
                <a14:useLocalDpi xmlns:a14="http://schemas.microsoft.com/office/drawing/2010/main" val="0"/>
              </a:ext>
            </a:extLst>
          </a:blip>
          <a:srcRect b="40563"/>
          <a:stretch/>
        </p:blipFill>
        <p:spPr>
          <a:xfrm>
            <a:off x="4536953" y="4155760"/>
            <a:ext cx="3357771" cy="1322192"/>
          </a:xfrm>
          <a:prstGeom prst="rect">
            <a:avLst/>
          </a:prstGeom>
        </p:spPr>
      </p:pic>
      <p:pic>
        <p:nvPicPr>
          <p:cNvPr id="22" name="Picture 21">
            <a:extLst>
              <a:ext uri="{FF2B5EF4-FFF2-40B4-BE49-F238E27FC236}">
                <a16:creationId xmlns:a16="http://schemas.microsoft.com/office/drawing/2014/main" id="{9C426FBA-EB39-8E4F-9103-F20DBC23E6C7}"/>
              </a:ext>
            </a:extLst>
          </p:cNvPr>
          <p:cNvPicPr>
            <a:picLocks noChangeAspect="1"/>
          </p:cNvPicPr>
          <p:nvPr/>
        </p:nvPicPr>
        <p:blipFill rotWithShape="1">
          <a:blip r:embed="rId10">
            <a:extLst>
              <a:ext uri="{28A0092B-C50C-407E-A947-70E740481C1C}">
                <a14:useLocalDpi xmlns:a14="http://schemas.microsoft.com/office/drawing/2010/main" val="0"/>
              </a:ext>
            </a:extLst>
          </a:blip>
          <a:srcRect t="21146" b="21146"/>
          <a:stretch/>
        </p:blipFill>
        <p:spPr>
          <a:xfrm>
            <a:off x="8465652" y="4155760"/>
            <a:ext cx="3357563" cy="1090611"/>
          </a:xfrm>
          <a:prstGeom prst="rect">
            <a:avLst/>
          </a:prstGeom>
        </p:spPr>
      </p:pic>
      <p:sp>
        <p:nvSpPr>
          <p:cNvPr id="17" name="Rectangle 16">
            <a:extLst>
              <a:ext uri="{FF2B5EF4-FFF2-40B4-BE49-F238E27FC236}">
                <a16:creationId xmlns:a16="http://schemas.microsoft.com/office/drawing/2014/main" id="{07289C44-A17E-5943-B8F4-88C476CCEB9E}"/>
              </a:ext>
            </a:extLst>
          </p:cNvPr>
          <p:cNvSpPr/>
          <p:nvPr/>
        </p:nvSpPr>
        <p:spPr>
          <a:xfrm>
            <a:off x="8465652" y="1645921"/>
            <a:ext cx="3357563" cy="1090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a:extLst>
              <a:ext uri="{FF2B5EF4-FFF2-40B4-BE49-F238E27FC236}">
                <a16:creationId xmlns:a16="http://schemas.microsoft.com/office/drawing/2014/main" id="{CEF03A51-2D18-7A40-B0D7-2210112C03A1}"/>
              </a:ext>
            </a:extLst>
          </p:cNvPr>
          <p:cNvPicPr>
            <a:picLocks noChangeAspect="1"/>
          </p:cNvPicPr>
          <p:nvPr/>
        </p:nvPicPr>
        <p:blipFill rotWithShape="1">
          <a:blip r:embed="rId11">
            <a:extLst>
              <a:ext uri="{28A0092B-C50C-407E-A947-70E740481C1C}">
                <a14:useLocalDpi xmlns:a14="http://schemas.microsoft.com/office/drawing/2010/main" val="0"/>
              </a:ext>
            </a:extLst>
          </a:blip>
          <a:srcRect t="8113" b="35580"/>
          <a:stretch/>
        </p:blipFill>
        <p:spPr>
          <a:xfrm>
            <a:off x="611506" y="4155760"/>
            <a:ext cx="3354519" cy="1322192"/>
          </a:xfrm>
          <a:prstGeom prst="rect">
            <a:avLst/>
          </a:prstGeom>
        </p:spPr>
      </p:pic>
      <p:pic>
        <p:nvPicPr>
          <p:cNvPr id="25" name="Picture 24">
            <a:extLst>
              <a:ext uri="{FF2B5EF4-FFF2-40B4-BE49-F238E27FC236}">
                <a16:creationId xmlns:a16="http://schemas.microsoft.com/office/drawing/2014/main" id="{8E49B5FE-429C-2E4A-AEC5-4C03DFA8D81F}"/>
              </a:ext>
            </a:extLst>
          </p:cNvPr>
          <p:cNvPicPr>
            <a:picLocks noChangeAspect="1"/>
          </p:cNvPicPr>
          <p:nvPr/>
        </p:nvPicPr>
        <p:blipFill rotWithShape="1">
          <a:blip r:embed="rId12">
            <a:extLst>
              <a:ext uri="{28A0092B-C50C-407E-A947-70E740481C1C}">
                <a14:useLocalDpi xmlns:a14="http://schemas.microsoft.com/office/drawing/2010/main" val="0"/>
              </a:ext>
            </a:extLst>
          </a:blip>
          <a:srcRect l="3519" t="19964" r="6030" b="11844"/>
          <a:stretch/>
        </p:blipFill>
        <p:spPr>
          <a:xfrm>
            <a:off x="8941118" y="1645921"/>
            <a:ext cx="2571751" cy="1090611"/>
          </a:xfrm>
          <a:prstGeom prst="rect">
            <a:avLst/>
          </a:prstGeom>
        </p:spPr>
      </p:pic>
    </p:spTree>
    <p:extLst>
      <p:ext uri="{BB962C8B-B14F-4D97-AF65-F5344CB8AC3E}">
        <p14:creationId xmlns:p14="http://schemas.microsoft.com/office/powerpoint/2010/main" val="503277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9A0F4F-85E4-E742-9B81-5C467E4BF61A}"/>
              </a:ext>
            </a:extLst>
          </p:cNvPr>
          <p:cNvPicPr>
            <a:picLocks noChangeAspect="1"/>
          </p:cNvPicPr>
          <p:nvPr/>
        </p:nvPicPr>
        <p:blipFill>
          <a:blip r:embed="rId3"/>
          <a:stretch>
            <a:fillRect/>
          </a:stretch>
        </p:blipFill>
        <p:spPr>
          <a:xfrm>
            <a:off x="6096000" y="1305335"/>
            <a:ext cx="7620000" cy="4000500"/>
          </a:xfrm>
          <a:prstGeom prst="rect">
            <a:avLst/>
          </a:prstGeom>
        </p:spPr>
      </p:pic>
      <p:sp>
        <p:nvSpPr>
          <p:cNvPr id="2" name="Title 1">
            <a:extLst>
              <a:ext uri="{FF2B5EF4-FFF2-40B4-BE49-F238E27FC236}">
                <a16:creationId xmlns:a16="http://schemas.microsoft.com/office/drawing/2014/main" id="{495109D7-B7A9-E244-9A00-E3EB20CD76CD}"/>
              </a:ext>
            </a:extLst>
          </p:cNvPr>
          <p:cNvSpPr>
            <a:spLocks noGrp="1"/>
          </p:cNvSpPr>
          <p:nvPr>
            <p:ph type="title"/>
          </p:nvPr>
        </p:nvSpPr>
        <p:spPr/>
        <p:txBody>
          <a:bodyPr/>
          <a:lstStyle/>
          <a:p>
            <a:r>
              <a:rPr lang="en-US" dirty="0"/>
              <a:t>Key Terms</a:t>
            </a:r>
          </a:p>
        </p:txBody>
      </p:sp>
      <p:sp>
        <p:nvSpPr>
          <p:cNvPr id="4" name="Rectangle 3">
            <a:extLst>
              <a:ext uri="{FF2B5EF4-FFF2-40B4-BE49-F238E27FC236}">
                <a16:creationId xmlns:a16="http://schemas.microsoft.com/office/drawing/2014/main" id="{C4395EFC-A46F-8744-90B4-A116DC4EA62E}"/>
              </a:ext>
            </a:extLst>
          </p:cNvPr>
          <p:cNvSpPr/>
          <p:nvPr/>
        </p:nvSpPr>
        <p:spPr>
          <a:xfrm>
            <a:off x="838200" y="169068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Feature Extraction</a:t>
            </a:r>
          </a:p>
        </p:txBody>
      </p:sp>
      <p:sp>
        <p:nvSpPr>
          <p:cNvPr id="5" name="Rectangle 4">
            <a:extLst>
              <a:ext uri="{FF2B5EF4-FFF2-40B4-BE49-F238E27FC236}">
                <a16:creationId xmlns:a16="http://schemas.microsoft.com/office/drawing/2014/main" id="{F8A5C749-D895-2C45-9EE1-D164D4DAB706}"/>
              </a:ext>
            </a:extLst>
          </p:cNvPr>
          <p:cNvSpPr/>
          <p:nvPr/>
        </p:nvSpPr>
        <p:spPr>
          <a:xfrm>
            <a:off x="838200" y="243781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Classification</a:t>
            </a:r>
          </a:p>
        </p:txBody>
      </p:sp>
      <p:sp>
        <p:nvSpPr>
          <p:cNvPr id="6" name="Rectangle 5">
            <a:extLst>
              <a:ext uri="{FF2B5EF4-FFF2-40B4-BE49-F238E27FC236}">
                <a16:creationId xmlns:a16="http://schemas.microsoft.com/office/drawing/2014/main" id="{A903A57A-C763-BD4B-8DD6-00F135927501}"/>
              </a:ext>
            </a:extLst>
          </p:cNvPr>
          <p:cNvSpPr/>
          <p:nvPr/>
        </p:nvSpPr>
        <p:spPr>
          <a:xfrm>
            <a:off x="838200" y="318494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Neural Networks</a:t>
            </a:r>
          </a:p>
        </p:txBody>
      </p:sp>
      <p:sp>
        <p:nvSpPr>
          <p:cNvPr id="7" name="Rectangle 6">
            <a:extLst>
              <a:ext uri="{FF2B5EF4-FFF2-40B4-BE49-F238E27FC236}">
                <a16:creationId xmlns:a16="http://schemas.microsoft.com/office/drawing/2014/main" id="{F886FAA9-ABC2-0D4D-9ED5-D1B321972D21}"/>
              </a:ext>
            </a:extLst>
          </p:cNvPr>
          <p:cNvSpPr/>
          <p:nvPr/>
        </p:nvSpPr>
        <p:spPr>
          <a:xfrm>
            <a:off x="838200" y="393207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Reinforcement Learning</a:t>
            </a:r>
          </a:p>
        </p:txBody>
      </p:sp>
      <p:sp>
        <p:nvSpPr>
          <p:cNvPr id="8" name="Rectangle 7">
            <a:extLst>
              <a:ext uri="{FF2B5EF4-FFF2-40B4-BE49-F238E27FC236}">
                <a16:creationId xmlns:a16="http://schemas.microsoft.com/office/drawing/2014/main" id="{3C400696-0DCE-BE4F-95CD-B60C709704C5}"/>
              </a:ext>
            </a:extLst>
          </p:cNvPr>
          <p:cNvSpPr/>
          <p:nvPr/>
        </p:nvSpPr>
        <p:spPr>
          <a:xfrm>
            <a:off x="838200" y="4679209"/>
            <a:ext cx="6257291" cy="62662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a:t>
            </a:r>
          </a:p>
        </p:txBody>
      </p:sp>
    </p:spTree>
    <p:extLst>
      <p:ext uri="{BB962C8B-B14F-4D97-AF65-F5344CB8AC3E}">
        <p14:creationId xmlns:p14="http://schemas.microsoft.com/office/powerpoint/2010/main" val="2350578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2737998866"/>
              </p:ext>
            </p:extLst>
          </p:nvPr>
        </p:nvGraphicFramePr>
        <p:xfrm>
          <a:off x="2801496" y="368511"/>
          <a:ext cx="8096250"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8" name="Rectangle 3">
            <a:extLst>
              <a:ext uri="{FF2B5EF4-FFF2-40B4-BE49-F238E27FC236}">
                <a16:creationId xmlns:a16="http://schemas.microsoft.com/office/drawing/2014/main" id="{D7CE2B03-3ADD-5B41-973D-0FB49D4981F5}"/>
              </a:ext>
            </a:extLst>
          </p:cNvPr>
          <p:cNvSpPr>
            <a:spLocks noChangeArrowheads="1"/>
          </p:cNvSpPr>
          <p:nvPr/>
        </p:nvSpPr>
        <p:spPr bwMode="auto">
          <a:xfrm>
            <a:off x="4093697"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4339" name="Rectangle 5">
            <a:extLst>
              <a:ext uri="{FF2B5EF4-FFF2-40B4-BE49-F238E27FC236}">
                <a16:creationId xmlns:a16="http://schemas.microsoft.com/office/drawing/2014/main" id="{204456A1-DE3A-C548-A6A6-D80E52AF644B}"/>
              </a:ext>
            </a:extLst>
          </p:cNvPr>
          <p:cNvSpPr>
            <a:spLocks noChangeArrowheads="1"/>
          </p:cNvSpPr>
          <p:nvPr/>
        </p:nvSpPr>
        <p:spPr bwMode="auto">
          <a:xfrm>
            <a:off x="6772603" y="4587540"/>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4340" name="Rectangle 6">
            <a:extLst>
              <a:ext uri="{FF2B5EF4-FFF2-40B4-BE49-F238E27FC236}">
                <a16:creationId xmlns:a16="http://schemas.microsoft.com/office/drawing/2014/main" id="{CF829A4C-6CA0-6C45-AD3A-FCE8C760B779}"/>
              </a:ext>
            </a:extLst>
          </p:cNvPr>
          <p:cNvSpPr>
            <a:spLocks noChangeArrowheads="1"/>
          </p:cNvSpPr>
          <p:nvPr/>
        </p:nvSpPr>
        <p:spPr bwMode="auto">
          <a:xfrm>
            <a:off x="7599715" y="870558"/>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4341" name="Straight Arrow Connector 8">
            <a:extLst>
              <a:ext uri="{FF2B5EF4-FFF2-40B4-BE49-F238E27FC236}">
                <a16:creationId xmlns:a16="http://schemas.microsoft.com/office/drawing/2014/main" id="{15BCFF57-79DE-3A48-ABC0-9D684A0A6AF5}"/>
              </a:ext>
            </a:extLst>
          </p:cNvPr>
          <p:cNvCxnSpPr>
            <a:cxnSpLocks noChangeShapeType="1"/>
          </p:cNvCxnSpPr>
          <p:nvPr/>
        </p:nvCxnSpPr>
        <p:spPr bwMode="auto">
          <a:xfrm flipV="1">
            <a:off x="4843790"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2" name="Straight Arrow Connector 9">
            <a:extLst>
              <a:ext uri="{FF2B5EF4-FFF2-40B4-BE49-F238E27FC236}">
                <a16:creationId xmlns:a16="http://schemas.microsoft.com/office/drawing/2014/main" id="{2E14B429-2626-6044-B9DD-648F8A0ABDEE}"/>
              </a:ext>
            </a:extLst>
          </p:cNvPr>
          <p:cNvCxnSpPr>
            <a:cxnSpLocks/>
            <a:stCxn id="14339" idx="0"/>
          </p:cNvCxnSpPr>
          <p:nvPr/>
        </p:nvCxnSpPr>
        <p:spPr bwMode="auto">
          <a:xfrm flipH="1" flipV="1">
            <a:off x="7495907" y="3442308"/>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3" name="Elbow Connector 13">
            <a:extLst>
              <a:ext uri="{FF2B5EF4-FFF2-40B4-BE49-F238E27FC236}">
                <a16:creationId xmlns:a16="http://schemas.microsoft.com/office/drawing/2014/main" id="{5D12947D-D5B6-AA41-AF4C-4A42E3196BD2}"/>
              </a:ext>
            </a:extLst>
          </p:cNvPr>
          <p:cNvCxnSpPr>
            <a:cxnSpLocks noChangeShapeType="1"/>
            <a:endCxn id="14340" idx="3"/>
          </p:cNvCxnSpPr>
          <p:nvPr/>
        </p:nvCxnSpPr>
        <p:spPr bwMode="auto">
          <a:xfrm rot="16200000" flipV="1">
            <a:off x="8979351" y="1660835"/>
            <a:ext cx="1098352" cy="964406"/>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344" name="Elbow Connector 15">
            <a:extLst>
              <a:ext uri="{FF2B5EF4-FFF2-40B4-BE49-F238E27FC236}">
                <a16:creationId xmlns:a16="http://schemas.microsoft.com/office/drawing/2014/main" id="{3165A76E-9667-8D43-8182-709E34A73173}"/>
              </a:ext>
            </a:extLst>
          </p:cNvPr>
          <p:cNvCxnSpPr>
            <a:cxnSpLocks/>
            <a:stCxn id="14340" idx="1"/>
            <a:endCxn id="15" idx="0"/>
          </p:cNvCxnSpPr>
          <p:nvPr/>
        </p:nvCxnSpPr>
        <p:spPr bwMode="auto">
          <a:xfrm rot="10800000" flipV="1">
            <a:off x="6179895" y="1593862"/>
            <a:ext cx="1419820" cy="776883"/>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Training a Model</a:t>
            </a:r>
          </a:p>
        </p:txBody>
      </p:sp>
      <p:sp>
        <p:nvSpPr>
          <p:cNvPr id="2" name="Rectangle 1">
            <a:extLst>
              <a:ext uri="{FF2B5EF4-FFF2-40B4-BE49-F238E27FC236}">
                <a16:creationId xmlns:a16="http://schemas.microsoft.com/office/drawing/2014/main" id="{BFF2F861-561A-EC44-9498-5FCC908565FA}"/>
              </a:ext>
            </a:extLst>
          </p:cNvPr>
          <p:cNvSpPr>
            <a:spLocks noChangeArrowheads="1"/>
          </p:cNvSpPr>
          <p:nvPr/>
        </p:nvSpPr>
        <p:spPr bwMode="auto">
          <a:xfrm>
            <a:off x="4160669" y="2370745"/>
            <a:ext cx="1295921"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F049772F-3C96-6442-B9AB-A0B37556009F}"/>
              </a:ext>
            </a:extLst>
          </p:cNvPr>
          <p:cNvSpPr>
            <a:spLocks noChangeArrowheads="1"/>
          </p:cNvSpPr>
          <p:nvPr/>
        </p:nvSpPr>
        <p:spPr bwMode="auto">
          <a:xfrm>
            <a:off x="5456590" y="2370745"/>
            <a:ext cx="1446609"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23512F77-8217-C747-A6E4-72E09CA5290F}"/>
              </a:ext>
            </a:extLst>
          </p:cNvPr>
          <p:cNvSpPr txBox="1">
            <a:spLocks noChangeArrowheads="1"/>
          </p:cNvSpPr>
          <p:nvPr/>
        </p:nvSpPr>
        <p:spPr bwMode="auto">
          <a:xfrm>
            <a:off x="4245502" y="2464507"/>
            <a:ext cx="1308563"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Manual Process</a:t>
            </a:r>
          </a:p>
        </p:txBody>
      </p:sp>
      <p:sp>
        <p:nvSpPr>
          <p:cNvPr id="19" name="TextBox 18">
            <a:extLst>
              <a:ext uri="{FF2B5EF4-FFF2-40B4-BE49-F238E27FC236}">
                <a16:creationId xmlns:a16="http://schemas.microsoft.com/office/drawing/2014/main" id="{E0D263CA-21B4-D247-895C-01D2BB73F676}"/>
              </a:ext>
            </a:extLst>
          </p:cNvPr>
          <p:cNvSpPr txBox="1">
            <a:spLocks noChangeArrowheads="1"/>
          </p:cNvSpPr>
          <p:nvPr/>
        </p:nvSpPr>
        <p:spPr bwMode="auto">
          <a:xfrm>
            <a:off x="5583838" y="2464507"/>
            <a:ext cx="93326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
        <p:nvSpPr>
          <p:cNvPr id="16" name="Rectangle 3">
            <a:extLst>
              <a:ext uri="{FF2B5EF4-FFF2-40B4-BE49-F238E27FC236}">
                <a16:creationId xmlns:a16="http://schemas.microsoft.com/office/drawing/2014/main" id="{47D16EC0-2F3F-A14C-A8C9-6645DEF14DE2}"/>
              </a:ext>
            </a:extLst>
          </p:cNvPr>
          <p:cNvSpPr>
            <a:spLocks noChangeArrowheads="1"/>
          </p:cNvSpPr>
          <p:nvPr/>
        </p:nvSpPr>
        <p:spPr bwMode="auto">
          <a:xfrm>
            <a:off x="992863" y="2370746"/>
            <a:ext cx="1446609"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8" name="Straight Arrow Connector 7">
            <a:extLst>
              <a:ext uri="{FF2B5EF4-FFF2-40B4-BE49-F238E27FC236}">
                <a16:creationId xmlns:a16="http://schemas.microsoft.com/office/drawing/2014/main" id="{8B7F2F2B-9329-084E-A98F-4ED64187ED3F}"/>
              </a:ext>
            </a:extLst>
          </p:cNvPr>
          <p:cNvCxnSpPr>
            <a:cxnSpLocks/>
          </p:cNvCxnSpPr>
          <p:nvPr/>
        </p:nvCxnSpPr>
        <p:spPr bwMode="auto">
          <a:xfrm flipV="1">
            <a:off x="2439472" y="3067261"/>
            <a:ext cx="659680" cy="6697"/>
          </a:xfrm>
          <a:prstGeom prst="straightConnector1">
            <a:avLst/>
          </a:prstGeom>
          <a:noFill/>
          <a:ln w="25400" algn="ctr">
            <a:solidFill>
              <a:srgbClr val="000000"/>
            </a:solidFill>
            <a:round/>
            <a:headEnd/>
            <a:tailEnd type="triangle" w="med" len="med"/>
          </a:ln>
        </p:spPr>
      </p:cxnSp>
      <p:cxnSp>
        <p:nvCxnSpPr>
          <p:cNvPr id="10" name="Elbow Connector 9">
            <a:extLst>
              <a:ext uri="{FF2B5EF4-FFF2-40B4-BE49-F238E27FC236}">
                <a16:creationId xmlns:a16="http://schemas.microsoft.com/office/drawing/2014/main" id="{604EFCC2-79C9-C84E-B2A8-12461374F584}"/>
              </a:ext>
            </a:extLst>
          </p:cNvPr>
          <p:cNvCxnSpPr>
            <a:cxnSpLocks noChangeShapeType="1"/>
            <a:endCxn id="14338" idx="1"/>
          </p:cNvCxnSpPr>
          <p:nvPr/>
        </p:nvCxnSpPr>
        <p:spPr bwMode="auto">
          <a:xfrm rot="16200000" flipH="1">
            <a:off x="2876469" y="4093617"/>
            <a:ext cx="1868537" cy="565919"/>
          </a:xfrm>
          <a:prstGeom prst="bentConnector2">
            <a:avLst/>
          </a:prstGeom>
          <a:noFill/>
          <a:ln w="25400" algn="ctr">
            <a:solidFill>
              <a:srgbClr val="000000"/>
            </a:solidFill>
            <a:round/>
            <a:headEnd/>
            <a:tailEnd type="triangle" w="med" len="med"/>
          </a:ln>
        </p:spPr>
      </p:cxnSp>
      <p:cxnSp>
        <p:nvCxnSpPr>
          <p:cNvPr id="12" name="Straight Arrow Connector 11">
            <a:extLst>
              <a:ext uri="{FF2B5EF4-FFF2-40B4-BE49-F238E27FC236}">
                <a16:creationId xmlns:a16="http://schemas.microsoft.com/office/drawing/2014/main" id="{C0EF4951-3AAC-FD4E-8D91-12B973C5F013}"/>
              </a:ext>
            </a:extLst>
          </p:cNvPr>
          <p:cNvCxnSpPr>
            <a:cxnSpLocks noChangeShapeType="1"/>
          </p:cNvCxnSpPr>
          <p:nvPr/>
        </p:nvCxnSpPr>
        <p:spPr bwMode="auto">
          <a:xfrm>
            <a:off x="5632951" y="5317542"/>
            <a:ext cx="1055936" cy="0"/>
          </a:xfrm>
          <a:prstGeom prst="straightConnector1">
            <a:avLst/>
          </a:prstGeom>
          <a:noFill/>
          <a:ln w="25400" algn="ctr">
            <a:solidFill>
              <a:srgbClr val="000000"/>
            </a:solidFill>
            <a:round/>
            <a:headEnd/>
            <a:tailEnd type="triangle" w="med" len="med"/>
          </a:ln>
        </p:spPr>
      </p:cxnSp>
    </p:spTree>
    <p:extLst>
      <p:ext uri="{BB962C8B-B14F-4D97-AF65-F5344CB8AC3E}">
        <p14:creationId xmlns:p14="http://schemas.microsoft.com/office/powerpoint/2010/main" val="1920372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3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3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P spid="14339" grpId="0" animBg="1"/>
      <p:bldP spid="14340" grpId="0" animBg="1"/>
      <p:bldP spid="2" grpId="0" animBg="1"/>
      <p:bldP spid="15" grpId="0" animBg="1"/>
      <p:bldP spid="7" grpId="0"/>
      <p:bldP spid="19"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3CB13E9-404B-7D44-B8AD-EB3DA6DF292C}"/>
              </a:ext>
            </a:extLst>
          </p:cNvPr>
          <p:cNvGraphicFramePr/>
          <p:nvPr>
            <p:extLst>
              <p:ext uri="{D42A27DB-BD31-4B8C-83A1-F6EECF244321}">
                <p14:modId xmlns:p14="http://schemas.microsoft.com/office/powerpoint/2010/main" val="649726314"/>
              </p:ext>
            </p:extLst>
          </p:nvPr>
        </p:nvGraphicFramePr>
        <p:xfrm>
          <a:off x="2481732" y="408706"/>
          <a:ext cx="8905875" cy="539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362" name="Rectangle 3">
            <a:extLst>
              <a:ext uri="{FF2B5EF4-FFF2-40B4-BE49-F238E27FC236}">
                <a16:creationId xmlns:a16="http://schemas.microsoft.com/office/drawing/2014/main" id="{A0FFAED9-C22F-3C4B-9E53-41BFAFFB464F}"/>
              </a:ext>
            </a:extLst>
          </p:cNvPr>
          <p:cNvSpPr>
            <a:spLocks noChangeArrowheads="1"/>
          </p:cNvSpPr>
          <p:nvPr/>
        </p:nvSpPr>
        <p:spPr bwMode="auto">
          <a:xfrm>
            <a:off x="4106414"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Training Data</a:t>
            </a:r>
          </a:p>
        </p:txBody>
      </p:sp>
      <p:sp>
        <p:nvSpPr>
          <p:cNvPr id="15363" name="Rectangle 5">
            <a:extLst>
              <a:ext uri="{FF2B5EF4-FFF2-40B4-BE49-F238E27FC236}">
                <a16:creationId xmlns:a16="http://schemas.microsoft.com/office/drawing/2014/main" id="{03FDB8DE-BDAA-0A4C-ADAD-AAB72F50E2B8}"/>
              </a:ext>
            </a:extLst>
          </p:cNvPr>
          <p:cNvSpPr>
            <a:spLocks noChangeArrowheads="1"/>
          </p:cNvSpPr>
          <p:nvPr/>
        </p:nvSpPr>
        <p:spPr bwMode="auto">
          <a:xfrm>
            <a:off x="6785320" y="4627735"/>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Scoring Data</a:t>
            </a:r>
          </a:p>
        </p:txBody>
      </p:sp>
      <p:sp>
        <p:nvSpPr>
          <p:cNvPr id="15364" name="Rectangle 6">
            <a:extLst>
              <a:ext uri="{FF2B5EF4-FFF2-40B4-BE49-F238E27FC236}">
                <a16:creationId xmlns:a16="http://schemas.microsoft.com/office/drawing/2014/main" id="{B9CEAC1C-C722-364C-90E8-E87A58D1434E}"/>
              </a:ext>
            </a:extLst>
          </p:cNvPr>
          <p:cNvSpPr>
            <a:spLocks noChangeArrowheads="1"/>
          </p:cNvSpPr>
          <p:nvPr/>
        </p:nvSpPr>
        <p:spPr bwMode="auto">
          <a:xfrm>
            <a:off x="7612432" y="910753"/>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Real World Results</a:t>
            </a:r>
          </a:p>
        </p:txBody>
      </p:sp>
      <p:cxnSp>
        <p:nvCxnSpPr>
          <p:cNvPr id="15365" name="Straight Arrow Connector 8">
            <a:extLst>
              <a:ext uri="{FF2B5EF4-FFF2-40B4-BE49-F238E27FC236}">
                <a16:creationId xmlns:a16="http://schemas.microsoft.com/office/drawing/2014/main" id="{66E7E443-A7DC-9D48-B6A1-E816E4BCD13D}"/>
              </a:ext>
            </a:extLst>
          </p:cNvPr>
          <p:cNvCxnSpPr>
            <a:cxnSpLocks noChangeShapeType="1"/>
          </p:cNvCxnSpPr>
          <p:nvPr/>
        </p:nvCxnSpPr>
        <p:spPr bwMode="auto">
          <a:xfrm flipV="1">
            <a:off x="4928838"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6" name="Straight Arrow Connector 9">
            <a:extLst>
              <a:ext uri="{FF2B5EF4-FFF2-40B4-BE49-F238E27FC236}">
                <a16:creationId xmlns:a16="http://schemas.microsoft.com/office/drawing/2014/main" id="{BEFC6E52-375E-F74A-B7FF-F004ED28FA69}"/>
              </a:ext>
            </a:extLst>
          </p:cNvPr>
          <p:cNvCxnSpPr>
            <a:cxnSpLocks/>
            <a:stCxn id="15363" idx="0"/>
          </p:cNvCxnSpPr>
          <p:nvPr/>
        </p:nvCxnSpPr>
        <p:spPr bwMode="auto">
          <a:xfrm flipV="1">
            <a:off x="7580955" y="3482503"/>
            <a:ext cx="0" cy="1145232"/>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7" name="Elbow Connector 13">
            <a:extLst>
              <a:ext uri="{FF2B5EF4-FFF2-40B4-BE49-F238E27FC236}">
                <a16:creationId xmlns:a16="http://schemas.microsoft.com/office/drawing/2014/main" id="{B4C0962A-9D67-7642-9A3A-4E75798E9791}"/>
              </a:ext>
            </a:extLst>
          </p:cNvPr>
          <p:cNvCxnSpPr>
            <a:cxnSpLocks noChangeShapeType="1"/>
            <a:endCxn id="15364" idx="3"/>
          </p:cNvCxnSpPr>
          <p:nvPr/>
        </p:nvCxnSpPr>
        <p:spPr bwMode="auto">
          <a:xfrm rot="16200000" flipV="1">
            <a:off x="9073107" y="1764654"/>
            <a:ext cx="1153269" cy="892077"/>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68" name="Elbow Connector 15">
            <a:extLst>
              <a:ext uri="{FF2B5EF4-FFF2-40B4-BE49-F238E27FC236}">
                <a16:creationId xmlns:a16="http://schemas.microsoft.com/office/drawing/2014/main" id="{91D9B2B4-1E06-9647-8E1E-1A19BC737393}"/>
              </a:ext>
            </a:extLst>
          </p:cNvPr>
          <p:cNvCxnSpPr>
            <a:cxnSpLocks/>
            <a:stCxn id="15364" idx="1"/>
            <a:endCxn id="15" idx="0"/>
          </p:cNvCxnSpPr>
          <p:nvPr/>
        </p:nvCxnSpPr>
        <p:spPr bwMode="auto">
          <a:xfrm rot="10800000" flipV="1">
            <a:off x="6264942" y="1634058"/>
            <a:ext cx="1347490" cy="776882"/>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Rectangle 1">
            <a:extLst>
              <a:ext uri="{FF2B5EF4-FFF2-40B4-BE49-F238E27FC236}">
                <a16:creationId xmlns:a16="http://schemas.microsoft.com/office/drawing/2014/main" id="{3B3622A3-98DD-2D4A-9136-A11BEDB05193}"/>
              </a:ext>
            </a:extLst>
          </p:cNvPr>
          <p:cNvSpPr txBox="1">
            <a:spLocks noChangeArrowheads="1"/>
          </p:cNvSpPr>
          <p:nvPr/>
        </p:nvSpPr>
        <p:spPr bwMode="auto">
          <a:xfrm>
            <a:off x="1166812" y="482203"/>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Machine Learning</a:t>
            </a:r>
          </a:p>
        </p:txBody>
      </p:sp>
      <p:sp>
        <p:nvSpPr>
          <p:cNvPr id="2" name="Rectangle 1">
            <a:extLst>
              <a:ext uri="{FF2B5EF4-FFF2-40B4-BE49-F238E27FC236}">
                <a16:creationId xmlns:a16="http://schemas.microsoft.com/office/drawing/2014/main" id="{E15D6E19-5E91-8043-9B24-7EA8B8B2F9BE}"/>
              </a:ext>
            </a:extLst>
          </p:cNvPr>
          <p:cNvSpPr>
            <a:spLocks noChangeArrowheads="1"/>
          </p:cNvSpPr>
          <p:nvPr/>
        </p:nvSpPr>
        <p:spPr bwMode="auto">
          <a:xfrm>
            <a:off x="4048401" y="2410940"/>
            <a:ext cx="1425513"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15" name="Rectangle 14">
            <a:extLst>
              <a:ext uri="{FF2B5EF4-FFF2-40B4-BE49-F238E27FC236}">
                <a16:creationId xmlns:a16="http://schemas.microsoft.com/office/drawing/2014/main" id="{7A1F17EF-3776-C94B-A3F9-099AFBC054AC}"/>
              </a:ext>
            </a:extLst>
          </p:cNvPr>
          <p:cNvSpPr>
            <a:spLocks noChangeArrowheads="1"/>
          </p:cNvSpPr>
          <p:nvPr/>
        </p:nvSpPr>
        <p:spPr bwMode="auto">
          <a:xfrm>
            <a:off x="5469307" y="2410940"/>
            <a:ext cx="1591270"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7" name="TextBox 6">
            <a:extLst>
              <a:ext uri="{FF2B5EF4-FFF2-40B4-BE49-F238E27FC236}">
                <a16:creationId xmlns:a16="http://schemas.microsoft.com/office/drawing/2014/main" id="{E98EFCF7-06D0-724A-BB27-E4E52DA35059}"/>
              </a:ext>
            </a:extLst>
          </p:cNvPr>
          <p:cNvSpPr txBox="1">
            <a:spLocks noChangeArrowheads="1"/>
          </p:cNvSpPr>
          <p:nvPr/>
        </p:nvSpPr>
        <p:spPr bwMode="auto">
          <a:xfrm>
            <a:off x="4092846" y="2504702"/>
            <a:ext cx="1439419"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Manual Process</a:t>
            </a:r>
          </a:p>
        </p:txBody>
      </p:sp>
      <p:sp>
        <p:nvSpPr>
          <p:cNvPr id="19" name="TextBox 18">
            <a:extLst>
              <a:ext uri="{FF2B5EF4-FFF2-40B4-BE49-F238E27FC236}">
                <a16:creationId xmlns:a16="http://schemas.microsoft.com/office/drawing/2014/main" id="{006BA983-058C-C24A-85B9-98E10BC7D85F}"/>
              </a:ext>
            </a:extLst>
          </p:cNvPr>
          <p:cNvSpPr txBox="1">
            <a:spLocks noChangeArrowheads="1"/>
          </p:cNvSpPr>
          <p:nvPr/>
        </p:nvSpPr>
        <p:spPr bwMode="auto">
          <a:xfrm>
            <a:off x="5622222"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dirty="0"/>
              <a:t>The Magic</a:t>
            </a:r>
          </a:p>
        </p:txBody>
      </p:sp>
      <p:sp>
        <p:nvSpPr>
          <p:cNvPr id="15374" name="Rectangle 3">
            <a:extLst>
              <a:ext uri="{FF2B5EF4-FFF2-40B4-BE49-F238E27FC236}">
                <a16:creationId xmlns:a16="http://schemas.microsoft.com/office/drawing/2014/main" id="{30B26F2A-FD03-C54C-A0B4-F5B0B0528077}"/>
              </a:ext>
            </a:extLst>
          </p:cNvPr>
          <p:cNvSpPr>
            <a:spLocks noChangeArrowheads="1"/>
          </p:cNvSpPr>
          <p:nvPr/>
        </p:nvSpPr>
        <p:spPr bwMode="auto">
          <a:xfrm>
            <a:off x="436081" y="2437729"/>
            <a:ext cx="1591270" cy="1446609"/>
          </a:xfrm>
          <a:prstGeom prst="rect">
            <a:avLst/>
          </a:prstGeom>
          <a:blipFill dpi="0" rotWithShape="0">
            <a:blip r:embed="rId7"/>
            <a:srcRect/>
            <a:tile tx="0" ty="0" sx="100000" sy="100000" flip="none" algn="tl"/>
          </a:blipFill>
          <a:ln w="25400" algn="ctr">
            <a:solidFill>
              <a:srgbClr val="000000"/>
            </a:solidFill>
            <a:round/>
            <a:headEnd/>
            <a:tailEnd/>
          </a:ln>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812"/>
              <a:t>Raw Data</a:t>
            </a:r>
          </a:p>
        </p:txBody>
      </p:sp>
      <p:cxnSp>
        <p:nvCxnSpPr>
          <p:cNvPr id="15375" name="Straight Arrow Connector 7">
            <a:extLst>
              <a:ext uri="{FF2B5EF4-FFF2-40B4-BE49-F238E27FC236}">
                <a16:creationId xmlns:a16="http://schemas.microsoft.com/office/drawing/2014/main" id="{2571E54F-1A30-EE40-BEDD-FD6167597A2A}"/>
              </a:ext>
            </a:extLst>
          </p:cNvPr>
          <p:cNvCxnSpPr>
            <a:cxnSpLocks/>
          </p:cNvCxnSpPr>
          <p:nvPr/>
        </p:nvCxnSpPr>
        <p:spPr bwMode="auto">
          <a:xfrm flipV="1">
            <a:off x="2094474" y="3147640"/>
            <a:ext cx="725648" cy="6697"/>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Elbow Connector 9">
            <a:extLst>
              <a:ext uri="{FF2B5EF4-FFF2-40B4-BE49-F238E27FC236}">
                <a16:creationId xmlns:a16="http://schemas.microsoft.com/office/drawing/2014/main" id="{92835A9B-A345-0740-BB4A-5E008E0AD115}"/>
              </a:ext>
            </a:extLst>
          </p:cNvPr>
          <p:cNvCxnSpPr>
            <a:cxnSpLocks noChangeShapeType="1"/>
            <a:endCxn id="15362" idx="1"/>
          </p:cNvCxnSpPr>
          <p:nvPr/>
        </p:nvCxnSpPr>
        <p:spPr bwMode="auto">
          <a:xfrm rot="16200000" flipH="1">
            <a:off x="2878638" y="4123264"/>
            <a:ext cx="1961964" cy="493588"/>
          </a:xfrm>
          <a:prstGeom prst="bentConnector2">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7" name="Straight Arrow Connector 11">
            <a:extLst>
              <a:ext uri="{FF2B5EF4-FFF2-40B4-BE49-F238E27FC236}">
                <a16:creationId xmlns:a16="http://schemas.microsoft.com/office/drawing/2014/main" id="{91E2A7F8-AED7-C845-B227-11A7AA2BFF9D}"/>
              </a:ext>
            </a:extLst>
          </p:cNvPr>
          <p:cNvCxnSpPr>
            <a:cxnSpLocks noChangeShapeType="1"/>
          </p:cNvCxnSpPr>
          <p:nvPr/>
        </p:nvCxnSpPr>
        <p:spPr bwMode="auto">
          <a:xfrm>
            <a:off x="5665202" y="5357737"/>
            <a:ext cx="1161530" cy="0"/>
          </a:xfrm>
          <a:prstGeom prst="straightConnector1">
            <a:avLst/>
          </a:prstGeom>
          <a:noFill/>
          <a:ln w="254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0" name="Rectangle 1">
            <a:extLst>
              <a:ext uri="{FF2B5EF4-FFF2-40B4-BE49-F238E27FC236}">
                <a16:creationId xmlns:a16="http://schemas.microsoft.com/office/drawing/2014/main" id="{179D8BF0-F45E-D041-8F6C-EDC0044D7641}"/>
              </a:ext>
            </a:extLst>
          </p:cNvPr>
          <p:cNvSpPr txBox="1">
            <a:spLocks noChangeArrowheads="1"/>
          </p:cNvSpPr>
          <p:nvPr/>
        </p:nvSpPr>
        <p:spPr bwMode="auto">
          <a:xfrm>
            <a:off x="1166812" y="474390"/>
            <a:ext cx="5947172" cy="6965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102000"/>
              </a:lnSpc>
              <a:spcBef>
                <a:spcPct val="0"/>
              </a:spcBef>
              <a:spcAft>
                <a:spcPct val="0"/>
              </a:spcAft>
              <a:defRPr sz="5400">
                <a:solidFill>
                  <a:srgbClr val="62ADC4"/>
                </a:solidFill>
                <a:latin typeface="+mj-lt"/>
                <a:ea typeface="+mj-ea"/>
                <a:cs typeface="+mj-cs"/>
                <a:sym typeface="H Avenir Heavy" charset="0"/>
              </a:defRPr>
            </a:lvl1pPr>
            <a:lvl2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2pPr>
            <a:lvl3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3pPr>
            <a:lvl4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4pPr>
            <a:lvl5pPr algn="l" rtl="0" eaLnBrk="0" fontAlgn="base" hangingPunct="0">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5pPr>
            <a:lvl6pPr marL="4572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6pPr>
            <a:lvl7pPr marL="9144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7pPr>
            <a:lvl8pPr marL="13716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8pPr>
            <a:lvl9pPr marL="1828800" algn="l" rtl="0" fontAlgn="base">
              <a:lnSpc>
                <a:spcPct val="102000"/>
              </a:lnSpc>
              <a:spcBef>
                <a:spcPct val="0"/>
              </a:spcBef>
              <a:spcAft>
                <a:spcPct val="0"/>
              </a:spcAft>
              <a:defRPr sz="5400">
                <a:solidFill>
                  <a:srgbClr val="62ADC4"/>
                </a:solidFill>
                <a:latin typeface="H Avenir Heavy" charset="0"/>
                <a:ea typeface="ヒラギノ角ゴ ProN W6" charset="0"/>
                <a:cs typeface="ヒラギノ角ゴ ProN W6" charset="0"/>
                <a:sym typeface="H Avenir Heavy" charset="0"/>
              </a:defRPr>
            </a:lvl9pPr>
          </a:lstStyle>
          <a:p>
            <a:pPr eaLnBrk="1" hangingPunct="1">
              <a:defRPr/>
            </a:pPr>
            <a:r>
              <a:rPr lang="en-US" altLang="en-US" sz="3797" kern="0" dirty="0"/>
              <a:t>Deep Learning</a:t>
            </a:r>
          </a:p>
        </p:txBody>
      </p:sp>
      <p:sp>
        <p:nvSpPr>
          <p:cNvPr id="21" name="Rectangle 20">
            <a:extLst>
              <a:ext uri="{FF2B5EF4-FFF2-40B4-BE49-F238E27FC236}">
                <a16:creationId xmlns:a16="http://schemas.microsoft.com/office/drawing/2014/main" id="{114BEBD8-0C25-E54F-A5DF-97392F6F1B14}"/>
              </a:ext>
            </a:extLst>
          </p:cNvPr>
          <p:cNvSpPr>
            <a:spLocks noChangeArrowheads="1"/>
          </p:cNvSpPr>
          <p:nvPr/>
        </p:nvSpPr>
        <p:spPr bwMode="auto">
          <a:xfrm>
            <a:off x="4043961" y="2404243"/>
            <a:ext cx="3016616" cy="1500188"/>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812"/>
          </a:p>
        </p:txBody>
      </p:sp>
      <p:sp>
        <p:nvSpPr>
          <p:cNvPr id="22" name="TextBox 21">
            <a:extLst>
              <a:ext uri="{FF2B5EF4-FFF2-40B4-BE49-F238E27FC236}">
                <a16:creationId xmlns:a16="http://schemas.microsoft.com/office/drawing/2014/main" id="{20E57201-0C16-2148-AB67-886B3C877C3E}"/>
              </a:ext>
            </a:extLst>
          </p:cNvPr>
          <p:cNvSpPr txBox="1">
            <a:spLocks noChangeArrowheads="1"/>
          </p:cNvSpPr>
          <p:nvPr/>
        </p:nvSpPr>
        <p:spPr bwMode="auto">
          <a:xfrm>
            <a:off x="5001609" y="2504702"/>
            <a:ext cx="1026596" cy="30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4000">
                <a:solidFill>
                  <a:schemeClr val="tx1"/>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r>
              <a:rPr lang="en-US" altLang="en-US" sz="1406"/>
              <a:t>The Magic</a:t>
            </a:r>
          </a:p>
        </p:txBody>
      </p:sp>
    </p:spTree>
    <p:extLst>
      <p:ext uri="{BB962C8B-B14F-4D97-AF65-F5344CB8AC3E}">
        <p14:creationId xmlns:p14="http://schemas.microsoft.com/office/powerpoint/2010/main" val="2269661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15" grpId="0" animBg="1"/>
      <p:bldP spid="7" grpId="0"/>
      <p:bldP spid="19" grpId="0"/>
      <p:bldP spid="20" grpId="0"/>
      <p:bldP spid="21" grpId="0" animBg="1"/>
      <p:bldP spid="22" grpId="0"/>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2967</TotalTime>
  <Words>875</Words>
  <Application>Microsoft Macintosh PowerPoint</Application>
  <PresentationFormat>Widescreen</PresentationFormat>
  <Paragraphs>178</Paragraphs>
  <Slides>25</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Calibri</vt:lpstr>
      <vt:lpstr>Franklin Gothic Book</vt:lpstr>
      <vt:lpstr>Franklin Gothic Demi</vt:lpstr>
      <vt:lpstr>Franklin Gothic Medium Cond</vt:lpstr>
      <vt:lpstr>Gill Sans</vt:lpstr>
      <vt:lpstr>M Avenir Medium</vt:lpstr>
      <vt:lpstr>Wingdings</vt:lpstr>
      <vt:lpstr>MGNC_PPT_FINAL</vt:lpstr>
      <vt:lpstr>PowerPoint Presentation</vt:lpstr>
      <vt:lpstr>CIMON – IBM AI in space</vt:lpstr>
      <vt:lpstr>What is Artificial Intelligence?</vt:lpstr>
      <vt:lpstr>Challenges &amp; Weaknesses of AI</vt:lpstr>
      <vt:lpstr>Are these the same?</vt:lpstr>
      <vt:lpstr>What is it being used for?</vt:lpstr>
      <vt:lpstr>Key Terms</vt:lpstr>
      <vt:lpstr>PowerPoint Presentation</vt:lpstr>
      <vt:lpstr>PowerPoint Presentation</vt:lpstr>
      <vt:lpstr>Machine Learning</vt:lpstr>
      <vt:lpstr>PowerPoint Presentation</vt:lpstr>
      <vt:lpstr>PowerPoint Presentation</vt:lpstr>
      <vt:lpstr>Server-Side</vt:lpstr>
      <vt:lpstr>Required ML Skills for Developers</vt:lpstr>
      <vt:lpstr>Prepare for Ambiguity</vt:lpstr>
      <vt:lpstr>Machine Learning Frameworks</vt:lpstr>
      <vt:lpstr>Some Server-Side Machine Learning Cloud Providers</vt:lpstr>
      <vt:lpstr>Not All ML Tools are Easy</vt:lpstr>
      <vt:lpstr>Starting with Azure Cognitive Services</vt:lpstr>
      <vt:lpstr>Custom Vision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17</cp:revision>
  <dcterms:created xsi:type="dcterms:W3CDTF">1601-01-01T00:00:00Z</dcterms:created>
  <dcterms:modified xsi:type="dcterms:W3CDTF">2019-11-09T21:34:07Z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